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64" r:id="rId1"/>
  </p:sldMasterIdLst>
  <p:notesMasterIdLst>
    <p:notesMasterId r:id="rId75"/>
  </p:notesMasterIdLst>
  <p:sldIdLst>
    <p:sldId id="345" r:id="rId2"/>
    <p:sldId id="258" r:id="rId3"/>
    <p:sldId id="256" r:id="rId4"/>
    <p:sldId id="257" r:id="rId5"/>
    <p:sldId id="347" r:id="rId6"/>
    <p:sldId id="328" r:id="rId7"/>
    <p:sldId id="329" r:id="rId8"/>
    <p:sldId id="341" r:id="rId9"/>
    <p:sldId id="275" r:id="rId10"/>
    <p:sldId id="274" r:id="rId11"/>
    <p:sldId id="427" r:id="rId12"/>
    <p:sldId id="311" r:id="rId13"/>
    <p:sldId id="336" r:id="rId14"/>
    <p:sldId id="348" r:id="rId15"/>
    <p:sldId id="349" r:id="rId16"/>
    <p:sldId id="354" r:id="rId17"/>
    <p:sldId id="352" r:id="rId18"/>
    <p:sldId id="356" r:id="rId19"/>
    <p:sldId id="357" r:id="rId20"/>
    <p:sldId id="431" r:id="rId21"/>
    <p:sldId id="430" r:id="rId22"/>
    <p:sldId id="358" r:id="rId23"/>
    <p:sldId id="365" r:id="rId24"/>
    <p:sldId id="359" r:id="rId25"/>
    <p:sldId id="360" r:id="rId26"/>
    <p:sldId id="428" r:id="rId27"/>
    <p:sldId id="361" r:id="rId28"/>
    <p:sldId id="362" r:id="rId29"/>
    <p:sldId id="363" r:id="rId30"/>
    <p:sldId id="364" r:id="rId31"/>
    <p:sldId id="422" r:id="rId32"/>
    <p:sldId id="423" r:id="rId33"/>
    <p:sldId id="366" r:id="rId34"/>
    <p:sldId id="370" r:id="rId35"/>
    <p:sldId id="369" r:id="rId36"/>
    <p:sldId id="367" r:id="rId37"/>
    <p:sldId id="368" r:id="rId38"/>
    <p:sldId id="372" r:id="rId39"/>
    <p:sldId id="373" r:id="rId40"/>
    <p:sldId id="374" r:id="rId41"/>
    <p:sldId id="375" r:id="rId42"/>
    <p:sldId id="380" r:id="rId43"/>
    <p:sldId id="381" r:id="rId44"/>
    <p:sldId id="382" r:id="rId45"/>
    <p:sldId id="383" r:id="rId46"/>
    <p:sldId id="384" r:id="rId47"/>
    <p:sldId id="429" r:id="rId48"/>
    <p:sldId id="424" r:id="rId49"/>
    <p:sldId id="377" r:id="rId50"/>
    <p:sldId id="378" r:id="rId51"/>
    <p:sldId id="387" r:id="rId52"/>
    <p:sldId id="404" r:id="rId53"/>
    <p:sldId id="405" r:id="rId54"/>
    <p:sldId id="408" r:id="rId55"/>
    <p:sldId id="434" r:id="rId56"/>
    <p:sldId id="436" r:id="rId57"/>
    <p:sldId id="438" r:id="rId58"/>
    <p:sldId id="440" r:id="rId59"/>
    <p:sldId id="441" r:id="rId60"/>
    <p:sldId id="442" r:id="rId61"/>
    <p:sldId id="443" r:id="rId62"/>
    <p:sldId id="444" r:id="rId63"/>
    <p:sldId id="447" r:id="rId64"/>
    <p:sldId id="432" r:id="rId65"/>
    <p:sldId id="420" r:id="rId66"/>
    <p:sldId id="449" r:id="rId67"/>
    <p:sldId id="450" r:id="rId68"/>
    <p:sldId id="453" r:id="rId69"/>
    <p:sldId id="455" r:id="rId70"/>
    <p:sldId id="466" r:id="rId71"/>
    <p:sldId id="468" r:id="rId72"/>
    <p:sldId id="469" r:id="rId73"/>
    <p:sldId id="470" r:id="rId74"/>
  </p:sldIdLst>
  <p:sldSz cx="9144000" cy="6858000" type="screen4x3"/>
  <p:notesSz cx="6858000" cy="9144000"/>
  <p:defaultTextStyle>
    <a:defPPr>
      <a:defRPr lang="fa-IR"/>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4381" autoAdjust="0"/>
    <p:restoredTop sz="94700" autoAdjust="0"/>
  </p:normalViewPr>
  <p:slideViewPr>
    <p:cSldViewPr>
      <p:cViewPr varScale="1">
        <p:scale>
          <a:sx n="70" d="100"/>
          <a:sy n="70" d="100"/>
        </p:scale>
        <p:origin x="-516" y="-102"/>
      </p:cViewPr>
      <p:guideLst>
        <p:guide orient="horz" pos="2160"/>
        <p:guide pos="2880"/>
      </p:guideLst>
    </p:cSldViewPr>
  </p:slideViewPr>
  <p:outlineViewPr>
    <p:cViewPr>
      <p:scale>
        <a:sx n="33" d="100"/>
        <a:sy n="33" d="100"/>
      </p:scale>
      <p:origin x="12" y="36096"/>
    </p:cViewPr>
    <p:sldLst>
      <p:sld r:id="rId1" collapse="1"/>
      <p:sld r:id="rId2" collapse="1"/>
    </p:sldLst>
  </p:outlineViewPr>
  <p:notesTextViewPr>
    <p:cViewPr>
      <p:scale>
        <a:sx n="100" d="100"/>
        <a:sy n="100" d="100"/>
      </p:scale>
      <p:origin x="0" y="0"/>
    </p:cViewPr>
  </p:notesTextViewPr>
  <p:sorterViewPr>
    <p:cViewPr>
      <p:scale>
        <a:sx n="95" d="100"/>
        <a:sy n="95" d="100"/>
      </p:scale>
      <p:origin x="0" y="2031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72BA28-D826-4C0F-9677-1FFBFEBA6E5B}" type="doc">
      <dgm:prSet loTypeId="urn:microsoft.com/office/officeart/2005/8/layout/orgChart1" loCatId="hierarchy" qsTypeId="urn:microsoft.com/office/officeart/2005/8/quickstyle/simple3" qsCatId="simple" csTypeId="urn:microsoft.com/office/officeart/2005/8/colors/colorful3" csCatId="colorful" phldr="1"/>
      <dgm:spPr/>
      <dgm:t>
        <a:bodyPr/>
        <a:lstStyle/>
        <a:p>
          <a:pPr rtl="1"/>
          <a:endParaRPr lang="fa-IR"/>
        </a:p>
      </dgm:t>
    </dgm:pt>
    <dgm:pt modelId="{85C6C16A-25A8-4644-A543-A296AFA69EA9}">
      <dgm:prSet phldrT="[Text]"/>
      <dgm:spPr/>
      <dgm:t>
        <a:bodyPr/>
        <a:lstStyle/>
        <a:p>
          <a:pPr rtl="1"/>
          <a:r>
            <a:rPr lang="en-GB" altLang="ar-SA" b="1" i="0" dirty="0" smtClean="0">
              <a:solidFill>
                <a:schemeClr val="accent4">
                  <a:lumMod val="50000"/>
                </a:schemeClr>
              </a:solidFill>
              <a:effectLst/>
            </a:rPr>
            <a:t>Health Condition</a:t>
          </a:r>
        </a:p>
        <a:p>
          <a:pPr rtl="1"/>
          <a:r>
            <a:rPr lang="en-GB" altLang="ar-SA" b="1" i="0" dirty="0" smtClean="0">
              <a:solidFill>
                <a:schemeClr val="accent4">
                  <a:lumMod val="50000"/>
                </a:schemeClr>
              </a:solidFill>
              <a:effectLst/>
            </a:rPr>
            <a:t>(disorder/disease)</a:t>
          </a:r>
          <a:endParaRPr lang="fa-IR" b="1" dirty="0">
            <a:solidFill>
              <a:schemeClr val="accent4">
                <a:lumMod val="50000"/>
              </a:schemeClr>
            </a:solidFill>
            <a:effectLst/>
          </a:endParaRPr>
        </a:p>
      </dgm:t>
    </dgm:pt>
    <dgm:pt modelId="{0CEE6F7F-418F-4F70-898D-D49D7B690F6A}" type="parTrans" cxnId="{20CE5DCF-EA44-4B2E-A028-34338977D409}">
      <dgm:prSet/>
      <dgm:spPr/>
      <dgm:t>
        <a:bodyPr/>
        <a:lstStyle/>
        <a:p>
          <a:pPr rtl="1"/>
          <a:endParaRPr lang="fa-IR"/>
        </a:p>
      </dgm:t>
    </dgm:pt>
    <dgm:pt modelId="{7E62146F-D775-4AD5-BA70-34CB9F865B2F}" type="sibTrans" cxnId="{20CE5DCF-EA44-4B2E-A028-34338977D409}">
      <dgm:prSet/>
      <dgm:spPr/>
      <dgm:t>
        <a:bodyPr/>
        <a:lstStyle/>
        <a:p>
          <a:pPr rtl="1"/>
          <a:endParaRPr lang="fa-IR"/>
        </a:p>
      </dgm:t>
    </dgm:pt>
    <dgm:pt modelId="{821D3148-820B-480D-ACB7-5056BC13A759}">
      <dgm:prSet phldrT="[Text]"/>
      <dgm:spPr/>
      <dgm:t>
        <a:bodyPr/>
        <a:lstStyle/>
        <a:p>
          <a:pPr rtl="1"/>
          <a:r>
            <a:rPr lang="en-US" altLang="ar-SA" b="1" i="0" dirty="0" smtClean="0">
              <a:solidFill>
                <a:schemeClr val="accent6">
                  <a:lumMod val="20000"/>
                  <a:lumOff val="80000"/>
                </a:schemeClr>
              </a:solidFill>
              <a:effectLst/>
            </a:rPr>
            <a:t>Body </a:t>
          </a:r>
          <a:r>
            <a:rPr lang="en-GB" altLang="ar-SA" b="1" i="0" dirty="0" smtClean="0">
              <a:solidFill>
                <a:schemeClr val="accent6">
                  <a:lumMod val="20000"/>
                  <a:lumOff val="80000"/>
                </a:schemeClr>
              </a:solidFill>
              <a:effectLst/>
            </a:rPr>
            <a:t>Function</a:t>
          </a:r>
          <a:endParaRPr lang="fa-IR" altLang="ar-SA" b="1" i="0" dirty="0" smtClean="0">
            <a:solidFill>
              <a:schemeClr val="accent6">
                <a:lumMod val="20000"/>
                <a:lumOff val="80000"/>
              </a:schemeClr>
            </a:solidFill>
            <a:effectLst/>
          </a:endParaRPr>
        </a:p>
        <a:p>
          <a:pPr rtl="1"/>
          <a:r>
            <a:rPr lang="en-GB" altLang="ar-SA" b="1" i="0" dirty="0" smtClean="0">
              <a:solidFill>
                <a:schemeClr val="accent6">
                  <a:lumMod val="20000"/>
                  <a:lumOff val="80000"/>
                </a:schemeClr>
              </a:solidFill>
              <a:effectLst/>
            </a:rPr>
            <a:t>(Impairments</a:t>
          </a:r>
          <a:r>
            <a:rPr lang="en-GB" altLang="ar-SA" b="1" i="0" dirty="0" smtClean="0">
              <a:solidFill>
                <a:schemeClr val="accent6">
                  <a:lumMod val="20000"/>
                  <a:lumOff val="80000"/>
                </a:schemeClr>
              </a:solidFill>
              <a:effectLst>
                <a:outerShdw blurRad="38100" dist="38100" dir="2700000" algn="tl">
                  <a:srgbClr val="FFFFFF"/>
                </a:outerShdw>
              </a:effectLst>
            </a:rPr>
            <a:t>)</a:t>
          </a:r>
          <a:endParaRPr lang="fa-IR" b="1" dirty="0">
            <a:solidFill>
              <a:schemeClr val="accent6">
                <a:lumMod val="20000"/>
                <a:lumOff val="80000"/>
              </a:schemeClr>
            </a:solidFill>
          </a:endParaRPr>
        </a:p>
      </dgm:t>
    </dgm:pt>
    <dgm:pt modelId="{215023A4-8B1D-4A7D-8B0D-8BE116FB7763}" type="parTrans" cxnId="{FCB9DCC9-E904-4E66-BFC2-505C570A2F04}">
      <dgm:prSet>
        <dgm:style>
          <a:lnRef idx="2">
            <a:schemeClr val="dk1"/>
          </a:lnRef>
          <a:fillRef idx="0">
            <a:schemeClr val="dk1"/>
          </a:fillRef>
          <a:effectRef idx="1">
            <a:schemeClr val="dk1"/>
          </a:effectRef>
          <a:fontRef idx="minor">
            <a:schemeClr val="tx1"/>
          </a:fontRef>
        </dgm:style>
      </dgm:prSet>
      <dgm:spPr/>
      <dgm:t>
        <a:bodyPr/>
        <a:lstStyle/>
        <a:p>
          <a:pPr rtl="1"/>
          <a:endParaRPr lang="fa-IR"/>
        </a:p>
      </dgm:t>
    </dgm:pt>
    <dgm:pt modelId="{DA180464-7E7D-4BD6-8E0F-984A28CFE4F5}" type="sibTrans" cxnId="{FCB9DCC9-E904-4E66-BFC2-505C570A2F04}">
      <dgm:prSet/>
      <dgm:spPr/>
      <dgm:t>
        <a:bodyPr/>
        <a:lstStyle/>
        <a:p>
          <a:pPr rtl="1"/>
          <a:endParaRPr lang="fa-IR"/>
        </a:p>
      </dgm:t>
    </dgm:pt>
    <dgm:pt modelId="{4A082876-4D8C-413C-8951-562786EC410C}">
      <dgm:prSet phldrT="[Text]" custT="1"/>
      <dgm:spPr/>
      <dgm:t>
        <a:bodyPr/>
        <a:lstStyle/>
        <a:p>
          <a:pPr rtl="1"/>
          <a:r>
            <a:rPr lang="en-GB" altLang="ar-SA" sz="2200" b="1" i="0" dirty="0" smtClean="0">
              <a:solidFill>
                <a:schemeClr val="accent6">
                  <a:lumMod val="20000"/>
                  <a:lumOff val="80000"/>
                </a:schemeClr>
              </a:solidFill>
              <a:effectLst/>
            </a:rPr>
            <a:t>Activities</a:t>
          </a:r>
          <a:endParaRPr lang="fa-IR" altLang="ar-SA" sz="2200" b="1" i="0" dirty="0" smtClean="0">
            <a:solidFill>
              <a:schemeClr val="accent6">
                <a:lumMod val="20000"/>
                <a:lumOff val="80000"/>
              </a:schemeClr>
            </a:solidFill>
            <a:effectLst/>
          </a:endParaRPr>
        </a:p>
        <a:p>
          <a:pPr rtl="1"/>
          <a:r>
            <a:rPr lang="en-GB" altLang="ar-SA" sz="1800" b="1" i="0" dirty="0" smtClean="0">
              <a:solidFill>
                <a:schemeClr val="accent6">
                  <a:lumMod val="20000"/>
                  <a:lumOff val="80000"/>
                </a:schemeClr>
              </a:solidFill>
              <a:effectLst/>
            </a:rPr>
            <a:t>(Activity Limitation)</a:t>
          </a:r>
          <a:endParaRPr lang="fa-IR" sz="1800" b="1" dirty="0">
            <a:solidFill>
              <a:schemeClr val="accent6">
                <a:lumMod val="20000"/>
                <a:lumOff val="80000"/>
              </a:schemeClr>
            </a:solidFill>
            <a:effectLst/>
          </a:endParaRPr>
        </a:p>
      </dgm:t>
    </dgm:pt>
    <dgm:pt modelId="{E9D98571-37F0-48CC-B59E-AC15820BF2D0}" type="parTrans" cxnId="{AE00D3A7-9660-4B9E-B234-CF5A1B859F6F}">
      <dgm:prSet/>
      <dgm:spPr/>
      <dgm:t>
        <a:bodyPr/>
        <a:lstStyle/>
        <a:p>
          <a:pPr rtl="1"/>
          <a:endParaRPr lang="fa-IR"/>
        </a:p>
      </dgm:t>
    </dgm:pt>
    <dgm:pt modelId="{27460FEF-E802-4841-A183-3A658CFCEC22}" type="sibTrans" cxnId="{AE00D3A7-9660-4B9E-B234-CF5A1B859F6F}">
      <dgm:prSet/>
      <dgm:spPr/>
      <dgm:t>
        <a:bodyPr/>
        <a:lstStyle/>
        <a:p>
          <a:pPr rtl="1"/>
          <a:endParaRPr lang="fa-IR"/>
        </a:p>
      </dgm:t>
    </dgm:pt>
    <dgm:pt modelId="{2E238FC6-7710-4C1C-871B-8235872A6C9F}">
      <dgm:prSet phldrT="[Text]"/>
      <dgm:spPr/>
      <dgm:t>
        <a:bodyPr/>
        <a:lstStyle/>
        <a:p>
          <a:pPr rtl="1"/>
          <a:r>
            <a:rPr lang="en-GB" altLang="ar-SA" b="1" i="0" dirty="0" smtClean="0">
              <a:solidFill>
                <a:schemeClr val="accent6">
                  <a:lumMod val="20000"/>
                  <a:lumOff val="80000"/>
                </a:schemeClr>
              </a:solidFill>
              <a:effectLst/>
            </a:rPr>
            <a:t>Participation</a:t>
          </a:r>
          <a:endParaRPr lang="fa-IR" altLang="ar-SA" b="1" i="0" dirty="0" smtClean="0">
            <a:solidFill>
              <a:schemeClr val="accent6">
                <a:lumMod val="20000"/>
                <a:lumOff val="80000"/>
              </a:schemeClr>
            </a:solidFill>
            <a:effectLst/>
          </a:endParaRPr>
        </a:p>
        <a:p>
          <a:pPr rtl="1"/>
          <a:r>
            <a:rPr lang="en-GB" altLang="ar-SA" b="1" i="0" dirty="0" smtClean="0">
              <a:solidFill>
                <a:schemeClr val="accent6">
                  <a:lumMod val="20000"/>
                  <a:lumOff val="80000"/>
                </a:schemeClr>
              </a:solidFill>
              <a:effectLst/>
            </a:rPr>
            <a:t>(Participation Restriction)</a:t>
          </a:r>
          <a:endParaRPr lang="fa-IR" b="1" dirty="0">
            <a:solidFill>
              <a:schemeClr val="accent6">
                <a:lumMod val="20000"/>
                <a:lumOff val="80000"/>
              </a:schemeClr>
            </a:solidFill>
            <a:effectLst/>
          </a:endParaRPr>
        </a:p>
      </dgm:t>
    </dgm:pt>
    <dgm:pt modelId="{AB432889-67D3-4D7E-806C-66D6F189F8DC}" type="parTrans" cxnId="{9DA32132-C9D6-4FB4-9E90-AC85496131D4}">
      <dgm:prSet>
        <dgm:style>
          <a:lnRef idx="2">
            <a:schemeClr val="dk1"/>
          </a:lnRef>
          <a:fillRef idx="0">
            <a:schemeClr val="dk1"/>
          </a:fillRef>
          <a:effectRef idx="1">
            <a:schemeClr val="dk1"/>
          </a:effectRef>
          <a:fontRef idx="minor">
            <a:schemeClr val="tx1"/>
          </a:fontRef>
        </dgm:style>
      </dgm:prSet>
      <dgm:spPr/>
      <dgm:t>
        <a:bodyPr/>
        <a:lstStyle/>
        <a:p>
          <a:pPr rtl="1"/>
          <a:endParaRPr lang="fa-IR"/>
        </a:p>
      </dgm:t>
    </dgm:pt>
    <dgm:pt modelId="{0DE21989-7D50-4AF8-B012-696260BA8B2E}" type="sibTrans" cxnId="{9DA32132-C9D6-4FB4-9E90-AC85496131D4}">
      <dgm:prSet/>
      <dgm:spPr/>
      <dgm:t>
        <a:bodyPr/>
        <a:lstStyle/>
        <a:p>
          <a:pPr rtl="1"/>
          <a:endParaRPr lang="fa-IR"/>
        </a:p>
      </dgm:t>
    </dgm:pt>
    <dgm:pt modelId="{45367099-2C45-41AB-84E2-BBD4D4EA4CA4}" type="pres">
      <dgm:prSet presAssocID="{BF72BA28-D826-4C0F-9677-1FFBFEBA6E5B}" presName="hierChild1" presStyleCnt="0">
        <dgm:presLayoutVars>
          <dgm:orgChart val="1"/>
          <dgm:chPref val="1"/>
          <dgm:dir/>
          <dgm:animOne val="branch"/>
          <dgm:animLvl val="lvl"/>
          <dgm:resizeHandles/>
        </dgm:presLayoutVars>
      </dgm:prSet>
      <dgm:spPr/>
      <dgm:t>
        <a:bodyPr/>
        <a:lstStyle/>
        <a:p>
          <a:pPr rtl="1"/>
          <a:endParaRPr lang="fa-IR"/>
        </a:p>
      </dgm:t>
    </dgm:pt>
    <dgm:pt modelId="{AC1E15CC-E6AC-4E08-8A60-839051082900}" type="pres">
      <dgm:prSet presAssocID="{85C6C16A-25A8-4644-A543-A296AFA69EA9}" presName="hierRoot1" presStyleCnt="0">
        <dgm:presLayoutVars>
          <dgm:hierBranch val="init"/>
        </dgm:presLayoutVars>
      </dgm:prSet>
      <dgm:spPr/>
    </dgm:pt>
    <dgm:pt modelId="{E5D8806A-B610-488F-B42B-E483AD6C54F7}" type="pres">
      <dgm:prSet presAssocID="{85C6C16A-25A8-4644-A543-A296AFA69EA9}" presName="rootComposite1" presStyleCnt="0"/>
      <dgm:spPr/>
    </dgm:pt>
    <dgm:pt modelId="{0A3C40A7-E0AA-4FD3-879D-1E0215896142}" type="pres">
      <dgm:prSet presAssocID="{85C6C16A-25A8-4644-A543-A296AFA69EA9}" presName="rootText1" presStyleLbl="node0" presStyleIdx="0" presStyleCnt="1" custLinFactNeighborY="-81694">
        <dgm:presLayoutVars>
          <dgm:chPref val="3"/>
        </dgm:presLayoutVars>
      </dgm:prSet>
      <dgm:spPr/>
      <dgm:t>
        <a:bodyPr/>
        <a:lstStyle/>
        <a:p>
          <a:pPr rtl="1"/>
          <a:endParaRPr lang="fa-IR"/>
        </a:p>
      </dgm:t>
    </dgm:pt>
    <dgm:pt modelId="{40E6BFA3-1F77-4D1B-9AB4-6AA5CED5A6C6}" type="pres">
      <dgm:prSet presAssocID="{85C6C16A-25A8-4644-A543-A296AFA69EA9}" presName="rootConnector1" presStyleLbl="node1" presStyleIdx="0" presStyleCnt="0"/>
      <dgm:spPr/>
      <dgm:t>
        <a:bodyPr/>
        <a:lstStyle/>
        <a:p>
          <a:pPr rtl="1"/>
          <a:endParaRPr lang="fa-IR"/>
        </a:p>
      </dgm:t>
    </dgm:pt>
    <dgm:pt modelId="{616266CC-4D0F-4885-988B-D28C35E6FED5}" type="pres">
      <dgm:prSet presAssocID="{85C6C16A-25A8-4644-A543-A296AFA69EA9}" presName="hierChild2" presStyleCnt="0"/>
      <dgm:spPr/>
    </dgm:pt>
    <dgm:pt modelId="{8F677BF0-BCD4-4193-8050-DED57836A5D1}" type="pres">
      <dgm:prSet presAssocID="{215023A4-8B1D-4A7D-8B0D-8BE116FB7763}" presName="Name37" presStyleLbl="parChTrans1D2" presStyleIdx="0" presStyleCnt="3"/>
      <dgm:spPr/>
      <dgm:t>
        <a:bodyPr/>
        <a:lstStyle/>
        <a:p>
          <a:pPr rtl="1"/>
          <a:endParaRPr lang="fa-IR"/>
        </a:p>
      </dgm:t>
    </dgm:pt>
    <dgm:pt modelId="{457AD411-709A-41F2-A16F-58C56D5F5341}" type="pres">
      <dgm:prSet presAssocID="{821D3148-820B-480D-ACB7-5056BC13A759}" presName="hierRoot2" presStyleCnt="0">
        <dgm:presLayoutVars>
          <dgm:hierBranch val="init"/>
        </dgm:presLayoutVars>
      </dgm:prSet>
      <dgm:spPr/>
    </dgm:pt>
    <dgm:pt modelId="{89043EFF-E981-413D-B78C-399BD7EB0B10}" type="pres">
      <dgm:prSet presAssocID="{821D3148-820B-480D-ACB7-5056BC13A759}" presName="rootComposite" presStyleCnt="0"/>
      <dgm:spPr/>
    </dgm:pt>
    <dgm:pt modelId="{1C2FE3D3-870A-4A14-8C1A-3E8D22C60F06}" type="pres">
      <dgm:prSet presAssocID="{821D3148-820B-480D-ACB7-5056BC13A759}" presName="rootText" presStyleLbl="node2" presStyleIdx="0" presStyleCnt="3" custLinFactNeighborY="-81694">
        <dgm:presLayoutVars>
          <dgm:chPref val="3"/>
        </dgm:presLayoutVars>
      </dgm:prSet>
      <dgm:spPr/>
      <dgm:t>
        <a:bodyPr/>
        <a:lstStyle/>
        <a:p>
          <a:pPr rtl="1"/>
          <a:endParaRPr lang="fa-IR"/>
        </a:p>
      </dgm:t>
    </dgm:pt>
    <dgm:pt modelId="{87918638-CC32-4D65-B8CF-0E6E26687AB6}" type="pres">
      <dgm:prSet presAssocID="{821D3148-820B-480D-ACB7-5056BC13A759}" presName="rootConnector" presStyleLbl="node2" presStyleIdx="0" presStyleCnt="3"/>
      <dgm:spPr/>
      <dgm:t>
        <a:bodyPr/>
        <a:lstStyle/>
        <a:p>
          <a:pPr rtl="1"/>
          <a:endParaRPr lang="fa-IR"/>
        </a:p>
      </dgm:t>
    </dgm:pt>
    <dgm:pt modelId="{413D3260-C3C2-4C8D-BEF8-A61BBDED21DB}" type="pres">
      <dgm:prSet presAssocID="{821D3148-820B-480D-ACB7-5056BC13A759}" presName="hierChild4" presStyleCnt="0"/>
      <dgm:spPr/>
    </dgm:pt>
    <dgm:pt modelId="{8D76FFC0-C6FF-40FA-A265-A46C3814A646}" type="pres">
      <dgm:prSet presAssocID="{821D3148-820B-480D-ACB7-5056BC13A759}" presName="hierChild5" presStyleCnt="0"/>
      <dgm:spPr/>
    </dgm:pt>
    <dgm:pt modelId="{54F7DBAF-E651-4BD4-85DE-68F369992155}" type="pres">
      <dgm:prSet presAssocID="{E9D98571-37F0-48CC-B59E-AC15820BF2D0}" presName="Name37" presStyleLbl="parChTrans1D2" presStyleIdx="1" presStyleCnt="3"/>
      <dgm:spPr/>
      <dgm:t>
        <a:bodyPr/>
        <a:lstStyle/>
        <a:p>
          <a:pPr rtl="1"/>
          <a:endParaRPr lang="fa-IR"/>
        </a:p>
      </dgm:t>
    </dgm:pt>
    <dgm:pt modelId="{3532231E-8AA7-4C10-B415-FB787549DC5A}" type="pres">
      <dgm:prSet presAssocID="{4A082876-4D8C-413C-8951-562786EC410C}" presName="hierRoot2" presStyleCnt="0">
        <dgm:presLayoutVars>
          <dgm:hierBranch val="init"/>
        </dgm:presLayoutVars>
      </dgm:prSet>
      <dgm:spPr/>
    </dgm:pt>
    <dgm:pt modelId="{4FB04476-6280-455F-B4F0-BBBB8E8AD734}" type="pres">
      <dgm:prSet presAssocID="{4A082876-4D8C-413C-8951-562786EC410C}" presName="rootComposite" presStyleCnt="0"/>
      <dgm:spPr/>
    </dgm:pt>
    <dgm:pt modelId="{3954680C-6313-479A-BC5D-E567DD00C9F9}" type="pres">
      <dgm:prSet presAssocID="{4A082876-4D8C-413C-8951-562786EC410C}" presName="rootText" presStyleLbl="node2" presStyleIdx="1" presStyleCnt="3" custLinFactNeighborY="-81694">
        <dgm:presLayoutVars>
          <dgm:chPref val="3"/>
        </dgm:presLayoutVars>
      </dgm:prSet>
      <dgm:spPr/>
      <dgm:t>
        <a:bodyPr/>
        <a:lstStyle/>
        <a:p>
          <a:pPr rtl="1"/>
          <a:endParaRPr lang="fa-IR"/>
        </a:p>
      </dgm:t>
    </dgm:pt>
    <dgm:pt modelId="{05E82CD6-F281-4187-BAF2-6DE3B9413322}" type="pres">
      <dgm:prSet presAssocID="{4A082876-4D8C-413C-8951-562786EC410C}" presName="rootConnector" presStyleLbl="node2" presStyleIdx="1" presStyleCnt="3"/>
      <dgm:spPr/>
      <dgm:t>
        <a:bodyPr/>
        <a:lstStyle/>
        <a:p>
          <a:pPr rtl="1"/>
          <a:endParaRPr lang="fa-IR"/>
        </a:p>
      </dgm:t>
    </dgm:pt>
    <dgm:pt modelId="{513BDD1D-A087-4764-8557-31A0B84AE5A0}" type="pres">
      <dgm:prSet presAssocID="{4A082876-4D8C-413C-8951-562786EC410C}" presName="hierChild4" presStyleCnt="0"/>
      <dgm:spPr/>
    </dgm:pt>
    <dgm:pt modelId="{1C93C3C2-854E-451E-93E1-35B364B39F6F}" type="pres">
      <dgm:prSet presAssocID="{4A082876-4D8C-413C-8951-562786EC410C}" presName="hierChild5" presStyleCnt="0"/>
      <dgm:spPr/>
    </dgm:pt>
    <dgm:pt modelId="{165C5A34-91FC-4E43-B378-30916DD572EF}" type="pres">
      <dgm:prSet presAssocID="{AB432889-67D3-4D7E-806C-66D6F189F8DC}" presName="Name37" presStyleLbl="parChTrans1D2" presStyleIdx="2" presStyleCnt="3"/>
      <dgm:spPr/>
      <dgm:t>
        <a:bodyPr/>
        <a:lstStyle/>
        <a:p>
          <a:pPr rtl="1"/>
          <a:endParaRPr lang="fa-IR"/>
        </a:p>
      </dgm:t>
    </dgm:pt>
    <dgm:pt modelId="{591C6170-109C-41BE-B36C-BFE69D31375E}" type="pres">
      <dgm:prSet presAssocID="{2E238FC6-7710-4C1C-871B-8235872A6C9F}" presName="hierRoot2" presStyleCnt="0">
        <dgm:presLayoutVars>
          <dgm:hierBranch val="init"/>
        </dgm:presLayoutVars>
      </dgm:prSet>
      <dgm:spPr/>
    </dgm:pt>
    <dgm:pt modelId="{0BD000A1-9866-4909-B37A-7336FCBF5676}" type="pres">
      <dgm:prSet presAssocID="{2E238FC6-7710-4C1C-871B-8235872A6C9F}" presName="rootComposite" presStyleCnt="0"/>
      <dgm:spPr/>
    </dgm:pt>
    <dgm:pt modelId="{0C65DA77-B497-44C7-949C-07B53E17A41A}" type="pres">
      <dgm:prSet presAssocID="{2E238FC6-7710-4C1C-871B-8235872A6C9F}" presName="rootText" presStyleLbl="node2" presStyleIdx="2" presStyleCnt="3" custLinFactNeighborX="3190" custLinFactNeighborY="-81694">
        <dgm:presLayoutVars>
          <dgm:chPref val="3"/>
        </dgm:presLayoutVars>
      </dgm:prSet>
      <dgm:spPr/>
      <dgm:t>
        <a:bodyPr/>
        <a:lstStyle/>
        <a:p>
          <a:pPr rtl="1"/>
          <a:endParaRPr lang="fa-IR"/>
        </a:p>
      </dgm:t>
    </dgm:pt>
    <dgm:pt modelId="{2DDA9946-FB7B-4D2E-9619-A22199466472}" type="pres">
      <dgm:prSet presAssocID="{2E238FC6-7710-4C1C-871B-8235872A6C9F}" presName="rootConnector" presStyleLbl="node2" presStyleIdx="2" presStyleCnt="3"/>
      <dgm:spPr/>
      <dgm:t>
        <a:bodyPr/>
        <a:lstStyle/>
        <a:p>
          <a:pPr rtl="1"/>
          <a:endParaRPr lang="fa-IR"/>
        </a:p>
      </dgm:t>
    </dgm:pt>
    <dgm:pt modelId="{B73AD049-595D-428B-BBA2-C435C16E3D97}" type="pres">
      <dgm:prSet presAssocID="{2E238FC6-7710-4C1C-871B-8235872A6C9F}" presName="hierChild4" presStyleCnt="0"/>
      <dgm:spPr/>
    </dgm:pt>
    <dgm:pt modelId="{A44DF2AF-82B0-4496-A5FF-29EC1C39C4B6}" type="pres">
      <dgm:prSet presAssocID="{2E238FC6-7710-4C1C-871B-8235872A6C9F}" presName="hierChild5" presStyleCnt="0"/>
      <dgm:spPr/>
    </dgm:pt>
    <dgm:pt modelId="{F1F789A7-9E13-4F35-8FE9-4AEA2CD4CD9C}" type="pres">
      <dgm:prSet presAssocID="{85C6C16A-25A8-4644-A543-A296AFA69EA9}" presName="hierChild3" presStyleCnt="0"/>
      <dgm:spPr/>
    </dgm:pt>
  </dgm:ptLst>
  <dgm:cxnLst>
    <dgm:cxn modelId="{B590A6C2-25F2-4CA4-BF16-772B92AF1CA7}" type="presOf" srcId="{821D3148-820B-480D-ACB7-5056BC13A759}" destId="{87918638-CC32-4D65-B8CF-0E6E26687AB6}" srcOrd="1" destOrd="0" presId="urn:microsoft.com/office/officeart/2005/8/layout/orgChart1"/>
    <dgm:cxn modelId="{9DA32132-C9D6-4FB4-9E90-AC85496131D4}" srcId="{85C6C16A-25A8-4644-A543-A296AFA69EA9}" destId="{2E238FC6-7710-4C1C-871B-8235872A6C9F}" srcOrd="2" destOrd="0" parTransId="{AB432889-67D3-4D7E-806C-66D6F189F8DC}" sibTransId="{0DE21989-7D50-4AF8-B012-696260BA8B2E}"/>
    <dgm:cxn modelId="{FCB9DCC9-E904-4E66-BFC2-505C570A2F04}" srcId="{85C6C16A-25A8-4644-A543-A296AFA69EA9}" destId="{821D3148-820B-480D-ACB7-5056BC13A759}" srcOrd="0" destOrd="0" parTransId="{215023A4-8B1D-4A7D-8B0D-8BE116FB7763}" sibTransId="{DA180464-7E7D-4BD6-8E0F-984A28CFE4F5}"/>
    <dgm:cxn modelId="{660E5969-973B-4AC3-859A-847E3932308C}" type="presOf" srcId="{821D3148-820B-480D-ACB7-5056BC13A759}" destId="{1C2FE3D3-870A-4A14-8C1A-3E8D22C60F06}" srcOrd="0" destOrd="0" presId="urn:microsoft.com/office/officeart/2005/8/layout/orgChart1"/>
    <dgm:cxn modelId="{63FA3FBA-CBD3-4739-A169-2038CB3E061D}" type="presOf" srcId="{2E238FC6-7710-4C1C-871B-8235872A6C9F}" destId="{0C65DA77-B497-44C7-949C-07B53E17A41A}" srcOrd="0" destOrd="0" presId="urn:microsoft.com/office/officeart/2005/8/layout/orgChart1"/>
    <dgm:cxn modelId="{94F1F8D7-2615-4EA8-8B64-7024643F3D4D}" type="presOf" srcId="{4A082876-4D8C-413C-8951-562786EC410C}" destId="{05E82CD6-F281-4187-BAF2-6DE3B9413322}" srcOrd="1" destOrd="0" presId="urn:microsoft.com/office/officeart/2005/8/layout/orgChart1"/>
    <dgm:cxn modelId="{240C28D9-23BA-4C80-86D5-88B9964F3E06}" type="presOf" srcId="{4A082876-4D8C-413C-8951-562786EC410C}" destId="{3954680C-6313-479A-BC5D-E567DD00C9F9}" srcOrd="0" destOrd="0" presId="urn:microsoft.com/office/officeart/2005/8/layout/orgChart1"/>
    <dgm:cxn modelId="{AE00D3A7-9660-4B9E-B234-CF5A1B859F6F}" srcId="{85C6C16A-25A8-4644-A543-A296AFA69EA9}" destId="{4A082876-4D8C-413C-8951-562786EC410C}" srcOrd="1" destOrd="0" parTransId="{E9D98571-37F0-48CC-B59E-AC15820BF2D0}" sibTransId="{27460FEF-E802-4841-A183-3A658CFCEC22}"/>
    <dgm:cxn modelId="{32DCBBEE-66F3-434D-91B4-35EB5288D58B}" type="presOf" srcId="{BF72BA28-D826-4C0F-9677-1FFBFEBA6E5B}" destId="{45367099-2C45-41AB-84E2-BBD4D4EA4CA4}" srcOrd="0" destOrd="0" presId="urn:microsoft.com/office/officeart/2005/8/layout/orgChart1"/>
    <dgm:cxn modelId="{0EACF403-E54C-48FC-B515-6CEF59B3C134}" type="presOf" srcId="{215023A4-8B1D-4A7D-8B0D-8BE116FB7763}" destId="{8F677BF0-BCD4-4193-8050-DED57836A5D1}" srcOrd="0" destOrd="0" presId="urn:microsoft.com/office/officeart/2005/8/layout/orgChart1"/>
    <dgm:cxn modelId="{20CE5DCF-EA44-4B2E-A028-34338977D409}" srcId="{BF72BA28-D826-4C0F-9677-1FFBFEBA6E5B}" destId="{85C6C16A-25A8-4644-A543-A296AFA69EA9}" srcOrd="0" destOrd="0" parTransId="{0CEE6F7F-418F-4F70-898D-D49D7B690F6A}" sibTransId="{7E62146F-D775-4AD5-BA70-34CB9F865B2F}"/>
    <dgm:cxn modelId="{73C5F475-E137-4C01-9AAA-CC892AC5EABC}" type="presOf" srcId="{AB432889-67D3-4D7E-806C-66D6F189F8DC}" destId="{165C5A34-91FC-4E43-B378-30916DD572EF}" srcOrd="0" destOrd="0" presId="urn:microsoft.com/office/officeart/2005/8/layout/orgChart1"/>
    <dgm:cxn modelId="{50580A8F-E424-4EDF-A2DD-79C4FADBF1FD}" type="presOf" srcId="{E9D98571-37F0-48CC-B59E-AC15820BF2D0}" destId="{54F7DBAF-E651-4BD4-85DE-68F369992155}" srcOrd="0" destOrd="0" presId="urn:microsoft.com/office/officeart/2005/8/layout/orgChart1"/>
    <dgm:cxn modelId="{34DF1701-1532-4666-BB8E-54AC024AF4A1}" type="presOf" srcId="{85C6C16A-25A8-4644-A543-A296AFA69EA9}" destId="{40E6BFA3-1F77-4D1B-9AB4-6AA5CED5A6C6}" srcOrd="1" destOrd="0" presId="urn:microsoft.com/office/officeart/2005/8/layout/orgChart1"/>
    <dgm:cxn modelId="{6373478E-45FE-415A-AF9A-F4F207DB9B36}" type="presOf" srcId="{2E238FC6-7710-4C1C-871B-8235872A6C9F}" destId="{2DDA9946-FB7B-4D2E-9619-A22199466472}" srcOrd="1" destOrd="0" presId="urn:microsoft.com/office/officeart/2005/8/layout/orgChart1"/>
    <dgm:cxn modelId="{A110A804-6E98-4701-AC51-7DB900B8F602}" type="presOf" srcId="{85C6C16A-25A8-4644-A543-A296AFA69EA9}" destId="{0A3C40A7-E0AA-4FD3-879D-1E0215896142}" srcOrd="0" destOrd="0" presId="urn:microsoft.com/office/officeart/2005/8/layout/orgChart1"/>
    <dgm:cxn modelId="{1350670B-6942-43B1-963A-D7BCF1F70B76}" type="presParOf" srcId="{45367099-2C45-41AB-84E2-BBD4D4EA4CA4}" destId="{AC1E15CC-E6AC-4E08-8A60-839051082900}" srcOrd="0" destOrd="0" presId="urn:microsoft.com/office/officeart/2005/8/layout/orgChart1"/>
    <dgm:cxn modelId="{FFA23F23-A3ED-4667-93E5-E3084A765487}" type="presParOf" srcId="{AC1E15CC-E6AC-4E08-8A60-839051082900}" destId="{E5D8806A-B610-488F-B42B-E483AD6C54F7}" srcOrd="0" destOrd="0" presId="urn:microsoft.com/office/officeart/2005/8/layout/orgChart1"/>
    <dgm:cxn modelId="{B0C50510-075A-42B3-B325-53DDFEF9ED55}" type="presParOf" srcId="{E5D8806A-B610-488F-B42B-E483AD6C54F7}" destId="{0A3C40A7-E0AA-4FD3-879D-1E0215896142}" srcOrd="0" destOrd="0" presId="urn:microsoft.com/office/officeart/2005/8/layout/orgChart1"/>
    <dgm:cxn modelId="{8613CBD0-0FA8-4DA3-83E0-A94F20FA4BD2}" type="presParOf" srcId="{E5D8806A-B610-488F-B42B-E483AD6C54F7}" destId="{40E6BFA3-1F77-4D1B-9AB4-6AA5CED5A6C6}" srcOrd="1" destOrd="0" presId="urn:microsoft.com/office/officeart/2005/8/layout/orgChart1"/>
    <dgm:cxn modelId="{D81C859D-106B-415F-A914-AC984B775115}" type="presParOf" srcId="{AC1E15CC-E6AC-4E08-8A60-839051082900}" destId="{616266CC-4D0F-4885-988B-D28C35E6FED5}" srcOrd="1" destOrd="0" presId="urn:microsoft.com/office/officeart/2005/8/layout/orgChart1"/>
    <dgm:cxn modelId="{B17D71BC-DFC3-4ACB-BDFD-BE58BA3191C4}" type="presParOf" srcId="{616266CC-4D0F-4885-988B-D28C35E6FED5}" destId="{8F677BF0-BCD4-4193-8050-DED57836A5D1}" srcOrd="0" destOrd="0" presId="urn:microsoft.com/office/officeart/2005/8/layout/orgChart1"/>
    <dgm:cxn modelId="{B70399B3-E454-4801-B4B9-AFE37C6C3608}" type="presParOf" srcId="{616266CC-4D0F-4885-988B-D28C35E6FED5}" destId="{457AD411-709A-41F2-A16F-58C56D5F5341}" srcOrd="1" destOrd="0" presId="urn:microsoft.com/office/officeart/2005/8/layout/orgChart1"/>
    <dgm:cxn modelId="{E52A398E-C826-4381-BA2A-D33D48D28B66}" type="presParOf" srcId="{457AD411-709A-41F2-A16F-58C56D5F5341}" destId="{89043EFF-E981-413D-B78C-399BD7EB0B10}" srcOrd="0" destOrd="0" presId="urn:microsoft.com/office/officeart/2005/8/layout/orgChart1"/>
    <dgm:cxn modelId="{44ECE049-D701-4062-B923-FAEF6916963F}" type="presParOf" srcId="{89043EFF-E981-413D-B78C-399BD7EB0B10}" destId="{1C2FE3D3-870A-4A14-8C1A-3E8D22C60F06}" srcOrd="0" destOrd="0" presId="urn:microsoft.com/office/officeart/2005/8/layout/orgChart1"/>
    <dgm:cxn modelId="{2A1FB88D-4A96-432E-BA57-EBF455414435}" type="presParOf" srcId="{89043EFF-E981-413D-B78C-399BD7EB0B10}" destId="{87918638-CC32-4D65-B8CF-0E6E26687AB6}" srcOrd="1" destOrd="0" presId="urn:microsoft.com/office/officeart/2005/8/layout/orgChart1"/>
    <dgm:cxn modelId="{22AC944C-C519-4098-A7D8-109661B4F23E}" type="presParOf" srcId="{457AD411-709A-41F2-A16F-58C56D5F5341}" destId="{413D3260-C3C2-4C8D-BEF8-A61BBDED21DB}" srcOrd="1" destOrd="0" presId="urn:microsoft.com/office/officeart/2005/8/layout/orgChart1"/>
    <dgm:cxn modelId="{A0D16545-F282-4D7F-9A06-995E2B1F0D60}" type="presParOf" srcId="{457AD411-709A-41F2-A16F-58C56D5F5341}" destId="{8D76FFC0-C6FF-40FA-A265-A46C3814A646}" srcOrd="2" destOrd="0" presId="urn:microsoft.com/office/officeart/2005/8/layout/orgChart1"/>
    <dgm:cxn modelId="{8E9A4A83-5908-4649-8780-8B9CAD1922ED}" type="presParOf" srcId="{616266CC-4D0F-4885-988B-D28C35E6FED5}" destId="{54F7DBAF-E651-4BD4-85DE-68F369992155}" srcOrd="2" destOrd="0" presId="urn:microsoft.com/office/officeart/2005/8/layout/orgChart1"/>
    <dgm:cxn modelId="{198E5438-2664-4F10-B3DD-A518C46400EB}" type="presParOf" srcId="{616266CC-4D0F-4885-988B-D28C35E6FED5}" destId="{3532231E-8AA7-4C10-B415-FB787549DC5A}" srcOrd="3" destOrd="0" presId="urn:microsoft.com/office/officeart/2005/8/layout/orgChart1"/>
    <dgm:cxn modelId="{48DBEF97-2B7A-4084-8850-C69DA73AA064}" type="presParOf" srcId="{3532231E-8AA7-4C10-B415-FB787549DC5A}" destId="{4FB04476-6280-455F-B4F0-BBBB8E8AD734}" srcOrd="0" destOrd="0" presId="urn:microsoft.com/office/officeart/2005/8/layout/orgChart1"/>
    <dgm:cxn modelId="{F735CD2F-6DCB-4F8C-928C-D5C212A01B9E}" type="presParOf" srcId="{4FB04476-6280-455F-B4F0-BBBB8E8AD734}" destId="{3954680C-6313-479A-BC5D-E567DD00C9F9}" srcOrd="0" destOrd="0" presId="urn:microsoft.com/office/officeart/2005/8/layout/orgChart1"/>
    <dgm:cxn modelId="{1B6C054C-DFBD-4BD6-B902-5EFB4A73379A}" type="presParOf" srcId="{4FB04476-6280-455F-B4F0-BBBB8E8AD734}" destId="{05E82CD6-F281-4187-BAF2-6DE3B9413322}" srcOrd="1" destOrd="0" presId="urn:microsoft.com/office/officeart/2005/8/layout/orgChart1"/>
    <dgm:cxn modelId="{558E837A-7E4B-4236-B243-3AABE6A0F4EB}" type="presParOf" srcId="{3532231E-8AA7-4C10-B415-FB787549DC5A}" destId="{513BDD1D-A087-4764-8557-31A0B84AE5A0}" srcOrd="1" destOrd="0" presId="urn:microsoft.com/office/officeart/2005/8/layout/orgChart1"/>
    <dgm:cxn modelId="{C231D26C-3CCC-4F18-B1D0-3826D0281F39}" type="presParOf" srcId="{3532231E-8AA7-4C10-B415-FB787549DC5A}" destId="{1C93C3C2-854E-451E-93E1-35B364B39F6F}" srcOrd="2" destOrd="0" presId="urn:microsoft.com/office/officeart/2005/8/layout/orgChart1"/>
    <dgm:cxn modelId="{114283FF-2D33-4919-8015-43150DC8A734}" type="presParOf" srcId="{616266CC-4D0F-4885-988B-D28C35E6FED5}" destId="{165C5A34-91FC-4E43-B378-30916DD572EF}" srcOrd="4" destOrd="0" presId="urn:microsoft.com/office/officeart/2005/8/layout/orgChart1"/>
    <dgm:cxn modelId="{CD53CB64-3CFF-4B64-B0E2-A67C8E48EB21}" type="presParOf" srcId="{616266CC-4D0F-4885-988B-D28C35E6FED5}" destId="{591C6170-109C-41BE-B36C-BFE69D31375E}" srcOrd="5" destOrd="0" presId="urn:microsoft.com/office/officeart/2005/8/layout/orgChart1"/>
    <dgm:cxn modelId="{E0BA365B-A850-4810-A6BA-BB6BAAD628B9}" type="presParOf" srcId="{591C6170-109C-41BE-B36C-BFE69D31375E}" destId="{0BD000A1-9866-4909-B37A-7336FCBF5676}" srcOrd="0" destOrd="0" presId="urn:microsoft.com/office/officeart/2005/8/layout/orgChart1"/>
    <dgm:cxn modelId="{5640ADE3-7B41-445B-9A54-64953EF63A57}" type="presParOf" srcId="{0BD000A1-9866-4909-B37A-7336FCBF5676}" destId="{0C65DA77-B497-44C7-949C-07B53E17A41A}" srcOrd="0" destOrd="0" presId="urn:microsoft.com/office/officeart/2005/8/layout/orgChart1"/>
    <dgm:cxn modelId="{8EA166A1-541B-469E-BE86-8E27AD7624BD}" type="presParOf" srcId="{0BD000A1-9866-4909-B37A-7336FCBF5676}" destId="{2DDA9946-FB7B-4D2E-9619-A22199466472}" srcOrd="1" destOrd="0" presId="urn:microsoft.com/office/officeart/2005/8/layout/orgChart1"/>
    <dgm:cxn modelId="{9FC58EC8-0D07-441D-82FC-B4D3B1D61F82}" type="presParOf" srcId="{591C6170-109C-41BE-B36C-BFE69D31375E}" destId="{B73AD049-595D-428B-BBA2-C435C16E3D97}" srcOrd="1" destOrd="0" presId="urn:microsoft.com/office/officeart/2005/8/layout/orgChart1"/>
    <dgm:cxn modelId="{D8870B2B-9F18-467B-8BBB-54B2D93D6AA9}" type="presParOf" srcId="{591C6170-109C-41BE-B36C-BFE69D31375E}" destId="{A44DF2AF-82B0-4496-A5FF-29EC1C39C4B6}" srcOrd="2" destOrd="0" presId="urn:microsoft.com/office/officeart/2005/8/layout/orgChart1"/>
    <dgm:cxn modelId="{AD6C2C81-8CB8-46AA-BD97-F8E5E1A49E87}" type="presParOf" srcId="{AC1E15CC-E6AC-4E08-8A60-839051082900}" destId="{F1F789A7-9E13-4F35-8FE9-4AEA2CD4CD9C}"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5C5A34-91FC-4E43-B378-30916DD572EF}">
      <dsp:nvSpPr>
        <dsp:cNvPr id="0" name=""/>
        <dsp:cNvSpPr/>
      </dsp:nvSpPr>
      <dsp:spPr>
        <a:xfrm>
          <a:off x="4179123" y="1496215"/>
          <a:ext cx="2957321" cy="513156"/>
        </a:xfrm>
        <a:custGeom>
          <a:avLst/>
          <a:gdLst/>
          <a:ahLst/>
          <a:cxnLst/>
          <a:rect l="0" t="0" r="0" b="0"/>
          <a:pathLst>
            <a:path>
              <a:moveTo>
                <a:pt x="0" y="0"/>
              </a:moveTo>
              <a:lnTo>
                <a:pt x="0" y="256578"/>
              </a:lnTo>
              <a:lnTo>
                <a:pt x="2957321" y="256578"/>
              </a:lnTo>
              <a:lnTo>
                <a:pt x="2957321" y="513156"/>
              </a:lnTo>
            </a:path>
          </a:pathLst>
        </a:custGeom>
        <a:noFill/>
        <a:ln w="19050" cap="flat" cmpd="sng" algn="ctr">
          <a:solidFill>
            <a:schemeClr val="dk1">
              <a:shade val="75000"/>
              <a:lumMod val="90000"/>
            </a:schemeClr>
          </a:solidFill>
          <a:prstDash val="solid"/>
        </a:ln>
        <a:effectLst>
          <a:outerShdw blurRad="38100" dist="12700" dir="5400000" rotWithShape="0">
            <a:srgbClr val="000000">
              <a:alpha val="15000"/>
            </a:srgbClr>
          </a:outerShdw>
        </a:effectLst>
      </dsp:spPr>
      <dsp:style>
        <a:lnRef idx="2">
          <a:schemeClr val="dk1"/>
        </a:lnRef>
        <a:fillRef idx="0">
          <a:schemeClr val="dk1"/>
        </a:fillRef>
        <a:effectRef idx="1">
          <a:schemeClr val="dk1"/>
        </a:effectRef>
        <a:fontRef idx="minor">
          <a:schemeClr val="tx1"/>
        </a:fontRef>
      </dsp:style>
    </dsp:sp>
    <dsp:sp modelId="{54F7DBAF-E651-4BD4-85DE-68F369992155}">
      <dsp:nvSpPr>
        <dsp:cNvPr id="0" name=""/>
        <dsp:cNvSpPr/>
      </dsp:nvSpPr>
      <dsp:spPr>
        <a:xfrm>
          <a:off x="4133403" y="1496215"/>
          <a:ext cx="91440" cy="513156"/>
        </a:xfrm>
        <a:custGeom>
          <a:avLst/>
          <a:gdLst/>
          <a:ahLst/>
          <a:cxnLst/>
          <a:rect l="0" t="0" r="0" b="0"/>
          <a:pathLst>
            <a:path>
              <a:moveTo>
                <a:pt x="45720" y="0"/>
              </a:moveTo>
              <a:lnTo>
                <a:pt x="45720" y="513156"/>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677BF0-BCD4-4193-8050-DED57836A5D1}">
      <dsp:nvSpPr>
        <dsp:cNvPr id="0" name=""/>
        <dsp:cNvSpPr/>
      </dsp:nvSpPr>
      <dsp:spPr>
        <a:xfrm>
          <a:off x="1222362" y="1496215"/>
          <a:ext cx="2956760" cy="513156"/>
        </a:xfrm>
        <a:custGeom>
          <a:avLst/>
          <a:gdLst/>
          <a:ahLst/>
          <a:cxnLst/>
          <a:rect l="0" t="0" r="0" b="0"/>
          <a:pathLst>
            <a:path>
              <a:moveTo>
                <a:pt x="2956760" y="0"/>
              </a:moveTo>
              <a:lnTo>
                <a:pt x="2956760" y="256578"/>
              </a:lnTo>
              <a:lnTo>
                <a:pt x="0" y="256578"/>
              </a:lnTo>
              <a:lnTo>
                <a:pt x="0" y="513156"/>
              </a:lnTo>
            </a:path>
          </a:pathLst>
        </a:custGeom>
        <a:noFill/>
        <a:ln w="19050" cap="flat" cmpd="sng" algn="ctr">
          <a:solidFill>
            <a:schemeClr val="dk1">
              <a:shade val="75000"/>
              <a:lumMod val="90000"/>
            </a:schemeClr>
          </a:solidFill>
          <a:prstDash val="solid"/>
        </a:ln>
        <a:effectLst>
          <a:outerShdw blurRad="38100" dist="12700" dir="5400000" rotWithShape="0">
            <a:srgbClr val="000000">
              <a:alpha val="15000"/>
            </a:srgbClr>
          </a:outerShdw>
        </a:effectLst>
      </dsp:spPr>
      <dsp:style>
        <a:lnRef idx="2">
          <a:schemeClr val="dk1"/>
        </a:lnRef>
        <a:fillRef idx="0">
          <a:schemeClr val="dk1"/>
        </a:fillRef>
        <a:effectRef idx="1">
          <a:schemeClr val="dk1"/>
        </a:effectRef>
        <a:fontRef idx="minor">
          <a:schemeClr val="tx1"/>
        </a:fontRef>
      </dsp:style>
    </dsp:sp>
    <dsp:sp modelId="{0A3C40A7-E0AA-4FD3-879D-1E0215896142}">
      <dsp:nvSpPr>
        <dsp:cNvPr id="0" name=""/>
        <dsp:cNvSpPr/>
      </dsp:nvSpPr>
      <dsp:spPr>
        <a:xfrm>
          <a:off x="2957321" y="274414"/>
          <a:ext cx="2443603" cy="1221801"/>
        </a:xfrm>
        <a:prstGeom prst="rect">
          <a:avLst/>
        </a:prstGeom>
        <a:solidFill>
          <a:schemeClr val="accent2">
            <a:hueOff val="0"/>
            <a:satOff val="0"/>
            <a:lumOff val="0"/>
            <a:alphaOff val="0"/>
          </a:schemeClr>
        </a:solidFill>
        <a:ln>
          <a:noFill/>
        </a:ln>
        <a:effectLst>
          <a:outerShdw blurRad="38100" dist="12700" dir="5400000" rotWithShape="0">
            <a:srgbClr val="000000">
              <a:alpha val="1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en-GB" altLang="ar-SA" sz="2300" b="1" i="0" kern="1200" dirty="0" smtClean="0">
              <a:solidFill>
                <a:schemeClr val="accent4">
                  <a:lumMod val="50000"/>
                </a:schemeClr>
              </a:solidFill>
              <a:effectLst/>
            </a:rPr>
            <a:t>Health Condition</a:t>
          </a:r>
        </a:p>
        <a:p>
          <a:pPr lvl="0" algn="ctr" defTabSz="1022350" rtl="1">
            <a:lnSpc>
              <a:spcPct val="90000"/>
            </a:lnSpc>
            <a:spcBef>
              <a:spcPct val="0"/>
            </a:spcBef>
            <a:spcAft>
              <a:spcPct val="35000"/>
            </a:spcAft>
          </a:pPr>
          <a:r>
            <a:rPr lang="en-GB" altLang="ar-SA" sz="2300" b="1" i="0" kern="1200" dirty="0" smtClean="0">
              <a:solidFill>
                <a:schemeClr val="accent4">
                  <a:lumMod val="50000"/>
                </a:schemeClr>
              </a:solidFill>
              <a:effectLst/>
            </a:rPr>
            <a:t>(disorder/disease)</a:t>
          </a:r>
          <a:endParaRPr lang="fa-IR" sz="2300" b="1" kern="1200" dirty="0">
            <a:solidFill>
              <a:schemeClr val="accent4">
                <a:lumMod val="50000"/>
              </a:schemeClr>
            </a:solidFill>
            <a:effectLst/>
          </a:endParaRPr>
        </a:p>
      </dsp:txBody>
      <dsp:txXfrm>
        <a:off x="2957321" y="274414"/>
        <a:ext cx="2443603" cy="1221801"/>
      </dsp:txXfrm>
    </dsp:sp>
    <dsp:sp modelId="{1C2FE3D3-870A-4A14-8C1A-3E8D22C60F06}">
      <dsp:nvSpPr>
        <dsp:cNvPr id="0" name=""/>
        <dsp:cNvSpPr/>
      </dsp:nvSpPr>
      <dsp:spPr>
        <a:xfrm>
          <a:off x="561" y="2009372"/>
          <a:ext cx="2443603" cy="1221801"/>
        </a:xfrm>
        <a:prstGeom prst="rect">
          <a:avLst/>
        </a:prstGeom>
        <a:solidFill>
          <a:schemeClr val="accent4">
            <a:hueOff val="0"/>
            <a:satOff val="0"/>
            <a:lumOff val="0"/>
            <a:alphaOff val="0"/>
          </a:schemeClr>
        </a:solidFill>
        <a:ln>
          <a:noFill/>
        </a:ln>
        <a:effectLst>
          <a:outerShdw blurRad="38100" dist="12700" dir="5400000" rotWithShape="0">
            <a:srgbClr val="000000">
              <a:alpha val="1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en-US" altLang="ar-SA" sz="2300" b="1" i="0" kern="1200" dirty="0" smtClean="0">
              <a:solidFill>
                <a:schemeClr val="accent6">
                  <a:lumMod val="20000"/>
                  <a:lumOff val="80000"/>
                </a:schemeClr>
              </a:solidFill>
              <a:effectLst/>
            </a:rPr>
            <a:t>Body </a:t>
          </a:r>
          <a:r>
            <a:rPr lang="en-GB" altLang="ar-SA" sz="2300" b="1" i="0" kern="1200" dirty="0" smtClean="0">
              <a:solidFill>
                <a:schemeClr val="accent6">
                  <a:lumMod val="20000"/>
                  <a:lumOff val="80000"/>
                </a:schemeClr>
              </a:solidFill>
              <a:effectLst/>
            </a:rPr>
            <a:t>Function</a:t>
          </a:r>
          <a:endParaRPr lang="fa-IR" altLang="ar-SA" sz="2300" b="1" i="0" kern="1200" dirty="0" smtClean="0">
            <a:solidFill>
              <a:schemeClr val="accent6">
                <a:lumMod val="20000"/>
                <a:lumOff val="80000"/>
              </a:schemeClr>
            </a:solidFill>
            <a:effectLst/>
          </a:endParaRPr>
        </a:p>
        <a:p>
          <a:pPr lvl="0" algn="ctr" defTabSz="1022350" rtl="1">
            <a:lnSpc>
              <a:spcPct val="90000"/>
            </a:lnSpc>
            <a:spcBef>
              <a:spcPct val="0"/>
            </a:spcBef>
            <a:spcAft>
              <a:spcPct val="35000"/>
            </a:spcAft>
          </a:pPr>
          <a:r>
            <a:rPr lang="en-GB" altLang="ar-SA" sz="2300" b="1" i="0" kern="1200" dirty="0" smtClean="0">
              <a:solidFill>
                <a:schemeClr val="accent6">
                  <a:lumMod val="20000"/>
                  <a:lumOff val="80000"/>
                </a:schemeClr>
              </a:solidFill>
              <a:effectLst/>
            </a:rPr>
            <a:t>(Impairments</a:t>
          </a:r>
          <a:r>
            <a:rPr lang="en-GB" altLang="ar-SA" sz="2300" b="1" i="0" kern="1200" dirty="0" smtClean="0">
              <a:solidFill>
                <a:schemeClr val="accent6">
                  <a:lumMod val="20000"/>
                  <a:lumOff val="80000"/>
                </a:schemeClr>
              </a:solidFill>
              <a:effectLst>
                <a:outerShdw blurRad="38100" dist="38100" dir="2700000" algn="tl">
                  <a:srgbClr val="FFFFFF"/>
                </a:outerShdw>
              </a:effectLst>
            </a:rPr>
            <a:t>)</a:t>
          </a:r>
          <a:endParaRPr lang="fa-IR" sz="2300" b="1" kern="1200" dirty="0">
            <a:solidFill>
              <a:schemeClr val="accent6">
                <a:lumMod val="20000"/>
                <a:lumOff val="80000"/>
              </a:schemeClr>
            </a:solidFill>
          </a:endParaRPr>
        </a:p>
      </dsp:txBody>
      <dsp:txXfrm>
        <a:off x="561" y="2009372"/>
        <a:ext cx="2443603" cy="1221801"/>
      </dsp:txXfrm>
    </dsp:sp>
    <dsp:sp modelId="{3954680C-6313-479A-BC5D-E567DD00C9F9}">
      <dsp:nvSpPr>
        <dsp:cNvPr id="0" name=""/>
        <dsp:cNvSpPr/>
      </dsp:nvSpPr>
      <dsp:spPr>
        <a:xfrm>
          <a:off x="2957321" y="2009372"/>
          <a:ext cx="2443603" cy="1221801"/>
        </a:xfrm>
        <a:prstGeom prst="rect">
          <a:avLst/>
        </a:prstGeom>
        <a:solidFill>
          <a:schemeClr val="accent4">
            <a:hueOff val="0"/>
            <a:satOff val="0"/>
            <a:lumOff val="0"/>
            <a:alphaOff val="0"/>
          </a:schemeClr>
        </a:solidFill>
        <a:ln>
          <a:noFill/>
        </a:ln>
        <a:effectLst>
          <a:outerShdw blurRad="38100" dist="12700" dir="5400000" rotWithShape="0">
            <a:srgbClr val="000000">
              <a:alpha val="1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rtl="1">
            <a:lnSpc>
              <a:spcPct val="90000"/>
            </a:lnSpc>
            <a:spcBef>
              <a:spcPct val="0"/>
            </a:spcBef>
            <a:spcAft>
              <a:spcPct val="35000"/>
            </a:spcAft>
          </a:pPr>
          <a:r>
            <a:rPr lang="en-GB" altLang="ar-SA" sz="2200" b="1" i="0" kern="1200" dirty="0" smtClean="0">
              <a:solidFill>
                <a:schemeClr val="accent6">
                  <a:lumMod val="20000"/>
                  <a:lumOff val="80000"/>
                </a:schemeClr>
              </a:solidFill>
              <a:effectLst/>
            </a:rPr>
            <a:t>Activities</a:t>
          </a:r>
          <a:endParaRPr lang="fa-IR" altLang="ar-SA" sz="2200" b="1" i="0" kern="1200" dirty="0" smtClean="0">
            <a:solidFill>
              <a:schemeClr val="accent6">
                <a:lumMod val="20000"/>
                <a:lumOff val="80000"/>
              </a:schemeClr>
            </a:solidFill>
            <a:effectLst/>
          </a:endParaRPr>
        </a:p>
        <a:p>
          <a:pPr lvl="0" algn="ctr" defTabSz="977900" rtl="1">
            <a:lnSpc>
              <a:spcPct val="90000"/>
            </a:lnSpc>
            <a:spcBef>
              <a:spcPct val="0"/>
            </a:spcBef>
            <a:spcAft>
              <a:spcPct val="35000"/>
            </a:spcAft>
          </a:pPr>
          <a:r>
            <a:rPr lang="en-GB" altLang="ar-SA" sz="1800" b="1" i="0" kern="1200" dirty="0" smtClean="0">
              <a:solidFill>
                <a:schemeClr val="accent6">
                  <a:lumMod val="20000"/>
                  <a:lumOff val="80000"/>
                </a:schemeClr>
              </a:solidFill>
              <a:effectLst/>
            </a:rPr>
            <a:t>(Activity Limitation)</a:t>
          </a:r>
          <a:endParaRPr lang="fa-IR" sz="1800" b="1" kern="1200" dirty="0">
            <a:solidFill>
              <a:schemeClr val="accent6">
                <a:lumMod val="20000"/>
                <a:lumOff val="80000"/>
              </a:schemeClr>
            </a:solidFill>
            <a:effectLst/>
          </a:endParaRPr>
        </a:p>
      </dsp:txBody>
      <dsp:txXfrm>
        <a:off x="2957321" y="2009372"/>
        <a:ext cx="2443603" cy="1221801"/>
      </dsp:txXfrm>
    </dsp:sp>
    <dsp:sp modelId="{0C65DA77-B497-44C7-949C-07B53E17A41A}">
      <dsp:nvSpPr>
        <dsp:cNvPr id="0" name=""/>
        <dsp:cNvSpPr/>
      </dsp:nvSpPr>
      <dsp:spPr>
        <a:xfrm>
          <a:off x="5914642" y="2009372"/>
          <a:ext cx="2443603" cy="1221801"/>
        </a:xfrm>
        <a:prstGeom prst="rect">
          <a:avLst/>
        </a:prstGeom>
        <a:solidFill>
          <a:schemeClr val="accent4">
            <a:hueOff val="0"/>
            <a:satOff val="0"/>
            <a:lumOff val="0"/>
            <a:alphaOff val="0"/>
          </a:schemeClr>
        </a:solidFill>
        <a:ln>
          <a:noFill/>
        </a:ln>
        <a:effectLst>
          <a:outerShdw blurRad="38100" dist="12700" dir="5400000" rotWithShape="0">
            <a:srgbClr val="000000">
              <a:alpha val="1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en-GB" altLang="ar-SA" sz="2300" b="1" i="0" kern="1200" dirty="0" smtClean="0">
              <a:solidFill>
                <a:schemeClr val="accent6">
                  <a:lumMod val="20000"/>
                  <a:lumOff val="80000"/>
                </a:schemeClr>
              </a:solidFill>
              <a:effectLst/>
            </a:rPr>
            <a:t>Participation</a:t>
          </a:r>
          <a:endParaRPr lang="fa-IR" altLang="ar-SA" sz="2300" b="1" i="0" kern="1200" dirty="0" smtClean="0">
            <a:solidFill>
              <a:schemeClr val="accent6">
                <a:lumMod val="20000"/>
                <a:lumOff val="80000"/>
              </a:schemeClr>
            </a:solidFill>
            <a:effectLst/>
          </a:endParaRPr>
        </a:p>
        <a:p>
          <a:pPr lvl="0" algn="ctr" defTabSz="1022350" rtl="1">
            <a:lnSpc>
              <a:spcPct val="90000"/>
            </a:lnSpc>
            <a:spcBef>
              <a:spcPct val="0"/>
            </a:spcBef>
            <a:spcAft>
              <a:spcPct val="35000"/>
            </a:spcAft>
          </a:pPr>
          <a:r>
            <a:rPr lang="en-GB" altLang="ar-SA" sz="2300" b="1" i="0" kern="1200" dirty="0" smtClean="0">
              <a:solidFill>
                <a:schemeClr val="accent6">
                  <a:lumMod val="20000"/>
                  <a:lumOff val="80000"/>
                </a:schemeClr>
              </a:solidFill>
              <a:effectLst/>
            </a:rPr>
            <a:t>(Participation Restriction)</a:t>
          </a:r>
          <a:endParaRPr lang="fa-IR" sz="2300" b="1" kern="1200" dirty="0">
            <a:solidFill>
              <a:schemeClr val="accent6">
                <a:lumMod val="20000"/>
                <a:lumOff val="80000"/>
              </a:schemeClr>
            </a:solidFill>
            <a:effectLst/>
          </a:endParaRPr>
        </a:p>
      </dsp:txBody>
      <dsp:txXfrm>
        <a:off x="5914642" y="2009372"/>
        <a:ext cx="2443603" cy="122180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E35BE41F-3B16-4065-A6B4-F80FFC1E713D}" type="datetimeFigureOut">
              <a:rPr lang="fa-IR"/>
              <a:pPr>
                <a:defRPr/>
              </a:pPr>
              <a:t>1431/05/15</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fa-IR"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F552D235-9695-493F-B84B-53B5EE1EDEC2}" type="slidenum">
              <a:rPr lang="fa-IR"/>
              <a:pPr>
                <a:defRPr/>
              </a:pPr>
              <a:t>‹#›</a:t>
            </a:fld>
            <a:endParaRPr lang="fa-IR"/>
          </a:p>
        </p:txBody>
      </p:sp>
    </p:spTree>
    <p:extLst>
      <p:ext uri="{BB962C8B-B14F-4D97-AF65-F5344CB8AC3E}">
        <p14:creationId xmlns:p14="http://schemas.microsoft.com/office/powerpoint/2010/main" xmlns="" val="1469981661"/>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21A11968-7BD5-4223-B11F-D1A945EC4E80}" type="slidenum">
              <a:rPr lang="fa-IR" smtClean="0"/>
              <a:pPr>
                <a:defRPr/>
              </a:pPr>
              <a:t>1</a:t>
            </a:fld>
            <a:endParaRPr lang="fa-I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2EC8E8AA-7002-4724-AD95-3EE8B53F728F}" type="slidenum">
              <a:rPr lang="fa-IR" smtClean="0"/>
              <a:pPr>
                <a:defRPr/>
              </a:pPr>
              <a:t>10</a:t>
            </a:fld>
            <a:endParaRPr lang="fa-I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552D235-9695-493F-B84B-53B5EE1EDEC2}" type="slidenum">
              <a:rPr lang="fa-IR" smtClean="0"/>
              <a:pPr>
                <a:defRPr/>
              </a:pPr>
              <a:t>11</a:t>
            </a:fld>
            <a:endParaRPr lang="fa-I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032A1FDC-10A0-4B31-99D0-D30CB2B7C03E}" type="slidenum">
              <a:rPr lang="fa-IR" smtClean="0"/>
              <a:pPr>
                <a:defRPr/>
              </a:pPr>
              <a:t>12</a:t>
            </a:fld>
            <a:endParaRPr lang="fa-I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AABE21CE-4D9A-446F-A0C6-54E467A6BBF7}" type="slidenum">
              <a:rPr lang="fa-IR" smtClean="0"/>
              <a:pPr>
                <a:defRPr/>
              </a:pPr>
              <a:t>13</a:t>
            </a:fld>
            <a:endParaRPr lang="fa-I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CF1D6D6B-EA09-4A27-AFB5-8E706A8EA903}" type="slidenum">
              <a:rPr lang="fa-IR" smtClean="0"/>
              <a:pPr>
                <a:defRPr/>
              </a:pPr>
              <a:t>14</a:t>
            </a:fld>
            <a:endParaRPr lang="fa-I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7E3DF018-EF95-4B23-B386-6233438CBC32}" type="slidenum">
              <a:rPr lang="fa-IR" smtClean="0"/>
              <a:pPr>
                <a:defRPr/>
              </a:pPr>
              <a:t>15</a:t>
            </a:fld>
            <a:endParaRPr lang="fa-I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C05F8490-34CF-4F6C-990D-FC5C2B73FA3F}" type="slidenum">
              <a:rPr lang="fa-IR" smtClean="0"/>
              <a:pPr>
                <a:defRPr/>
              </a:pPr>
              <a:t>16</a:t>
            </a:fld>
            <a:endParaRPr lang="fa-I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155A6BC5-1FE6-401F-B399-F94EAC784E3E}" type="slidenum">
              <a:rPr lang="fa-IR" smtClean="0"/>
              <a:pPr>
                <a:defRPr/>
              </a:pPr>
              <a:t>17</a:t>
            </a:fld>
            <a:endParaRPr lang="fa-I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DBB4EEF2-DCB3-42A9-976C-98E177034140}" type="slidenum">
              <a:rPr lang="fa-IR" smtClean="0"/>
              <a:pPr>
                <a:defRPr/>
              </a:pPr>
              <a:t>18</a:t>
            </a:fld>
            <a:endParaRPr lang="fa-I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402BE234-EEF8-4A38-82E6-9DAA14688C84}" type="slidenum">
              <a:rPr lang="fa-IR" smtClean="0"/>
              <a:pPr>
                <a:defRPr/>
              </a:pPr>
              <a:t>19</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26E84CE1-3945-441D-9DFC-86A77CB7D3B1}" type="slidenum">
              <a:rPr lang="fa-IR" smtClean="0"/>
              <a:pPr>
                <a:defRPr/>
              </a:pPr>
              <a:t>2</a:t>
            </a:fld>
            <a:endParaRPr lang="fa-I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9"/>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5DC182-651C-42AC-A0FD-8A9837B7B1BA}" type="slidenum">
              <a:rPr lang="en-US" smtClean="0">
                <a:cs typeface="Times New Roman" pitchFamily="18" charset="0"/>
              </a:rPr>
              <a:pPr fontAlgn="base">
                <a:spcBef>
                  <a:spcPct val="0"/>
                </a:spcBef>
                <a:spcAft>
                  <a:spcPct val="0"/>
                </a:spcAft>
                <a:defRPr/>
              </a:pPr>
              <a:t>20</a:t>
            </a:fld>
            <a:endParaRPr lang="en-US" smtClean="0">
              <a:cs typeface="Times New Roman" pitchFamily="18" charset="0"/>
            </a:endParaRPr>
          </a:p>
        </p:txBody>
      </p:sp>
      <p:sp>
        <p:nvSpPr>
          <p:cNvPr id="1310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1076" name="Rectangle 3"/>
          <p:cNvSpPr>
            <a:spLocks noGrp="1" noChangeArrowheads="1"/>
          </p:cNvSpPr>
          <p:nvPr>
            <p:ph type="body" idx="1"/>
          </p:nvPr>
        </p:nvSpPr>
        <p:spPr bwMode="auto">
          <a:noFill/>
        </p:spPr>
        <p:txBody>
          <a:bodyPr/>
          <a:lstStyle/>
          <a:p>
            <a:pPr eaLnBrk="1" hangingPunct="1">
              <a:spcBef>
                <a:spcPct val="0"/>
              </a:spcBef>
            </a:pPr>
            <a:endParaRPr lang="fa-I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552D235-9695-493F-B84B-53B5EE1EDEC2}" type="slidenum">
              <a:rPr lang="fa-IR" smtClean="0"/>
              <a:pPr>
                <a:defRPr/>
              </a:pPr>
              <a:t>21</a:t>
            </a:fld>
            <a:endParaRPr lang="fa-I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E98ACEE0-9038-46C8-A1FB-2C42AE0B4BC7}" type="slidenum">
              <a:rPr lang="fa-IR" smtClean="0"/>
              <a:pPr>
                <a:defRPr/>
              </a:pPr>
              <a:t>22</a:t>
            </a:fld>
            <a:endParaRPr lang="fa-I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3FB2A8E5-EEE2-4561-BEE2-F927148323DD}" type="slidenum">
              <a:rPr lang="fa-IR" smtClean="0"/>
              <a:pPr>
                <a:defRPr/>
              </a:pPr>
              <a:t>23</a:t>
            </a:fld>
            <a:endParaRPr lang="fa-I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52D99598-8782-4FFC-AA5C-96294CF3E7BC}" type="slidenum">
              <a:rPr lang="fa-IR" smtClean="0"/>
              <a:pPr>
                <a:defRPr/>
              </a:pPr>
              <a:t>24</a:t>
            </a:fld>
            <a:endParaRPr lang="fa-I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418CCDCC-B2C9-483D-8CE1-3B2AF4B32707}" type="slidenum">
              <a:rPr lang="fa-IR" smtClean="0"/>
              <a:pPr>
                <a:defRPr/>
              </a:pPr>
              <a:t>25</a:t>
            </a:fld>
            <a:endParaRPr lang="fa-I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5C80CCDB-D162-49FA-8E6E-6CA0A3468E13}" type="slidenum">
              <a:rPr lang="fa-IR" smtClean="0"/>
              <a:pPr>
                <a:defRPr/>
              </a:pPr>
              <a:t>26</a:t>
            </a:fld>
            <a:endParaRPr lang="fa-I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BC35D46D-C9D8-4FC5-BC5C-7A384CF03110}" type="slidenum">
              <a:rPr lang="fa-IR" smtClean="0"/>
              <a:pPr>
                <a:defRPr/>
              </a:pPr>
              <a:t>27</a:t>
            </a:fld>
            <a:endParaRPr lang="fa-I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C7975832-7563-4952-B437-FCDCE38EA88A}" type="slidenum">
              <a:rPr lang="fa-IR" smtClean="0"/>
              <a:pPr>
                <a:defRPr/>
              </a:pPr>
              <a:t>28</a:t>
            </a:fld>
            <a:endParaRPr lang="fa-I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64ED4763-AD84-400F-938F-D02656EC36FA}" type="slidenum">
              <a:rPr lang="fa-IR" smtClean="0"/>
              <a:pPr>
                <a:defRPr/>
              </a:pPr>
              <a:t>29</a:t>
            </a:fld>
            <a:endParaRPr lang="fa-I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7A39DB81-B529-4C8B-B135-5420B9B78F78}" type="slidenum">
              <a:rPr lang="fa-IR" smtClean="0"/>
              <a:pPr>
                <a:defRPr/>
              </a:pPr>
              <a:t>3</a:t>
            </a:fld>
            <a:endParaRPr lang="fa-I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7E949A58-B248-402A-B555-BEE5A9BE0ACE}" type="slidenum">
              <a:rPr lang="fa-IR" smtClean="0"/>
              <a:pPr>
                <a:defRPr/>
              </a:pPr>
              <a:t>30</a:t>
            </a:fld>
            <a:endParaRPr lang="fa-I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7C5B9A79-0C2D-48AF-8C31-D4C38BC388ED}" type="slidenum">
              <a:rPr lang="fa-IR" smtClean="0"/>
              <a:pPr>
                <a:defRPr/>
              </a:pPr>
              <a:t>31</a:t>
            </a:fld>
            <a:endParaRPr lang="fa-I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3FB2A8E5-EEE2-4561-BEE2-F927148323DD}" type="slidenum">
              <a:rPr lang="fa-IR" smtClean="0"/>
              <a:pPr>
                <a:defRPr/>
              </a:pPr>
              <a:t>32</a:t>
            </a:fld>
            <a:endParaRPr lang="fa-I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EB7FECEA-4F89-4188-A230-4FFAB958D9CA}" type="slidenum">
              <a:rPr lang="fa-IR" smtClean="0"/>
              <a:pPr>
                <a:defRPr/>
              </a:pPr>
              <a:t>33</a:t>
            </a:fld>
            <a:endParaRPr lang="fa-I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E97DB92D-2BDB-4027-B2D6-ED3134A26B02}" type="slidenum">
              <a:rPr lang="fa-IR" smtClean="0"/>
              <a:pPr>
                <a:defRPr/>
              </a:pPr>
              <a:t>34</a:t>
            </a:fld>
            <a:endParaRPr lang="fa-I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DE5F440E-7168-4931-80CF-9B0557F04A5A}" type="slidenum">
              <a:rPr lang="fa-IR" smtClean="0"/>
              <a:pPr>
                <a:defRPr/>
              </a:pPr>
              <a:t>35</a:t>
            </a:fld>
            <a:endParaRPr lang="fa-I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87808649-43A9-4491-9647-F0BCDB40B3BE}" type="slidenum">
              <a:rPr lang="fa-IR" smtClean="0"/>
              <a:pPr>
                <a:defRPr/>
              </a:pPr>
              <a:t>36</a:t>
            </a:fld>
            <a:endParaRPr lang="fa-I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183B441F-6EB7-4F19-8C56-1944BB08F96B}" type="slidenum">
              <a:rPr lang="fa-IR" smtClean="0"/>
              <a:pPr>
                <a:defRPr/>
              </a:pPr>
              <a:t>37</a:t>
            </a:fld>
            <a:endParaRPr lang="fa-I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F7EC4D59-45D7-40A5-BE7D-A338EF99E846}" type="slidenum">
              <a:rPr lang="fa-IR" smtClean="0"/>
              <a:pPr>
                <a:defRPr/>
              </a:pPr>
              <a:t>38</a:t>
            </a:fld>
            <a:endParaRPr lang="fa-I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A9EC965C-C9FA-4A3C-ADD3-407B1B082BB7}" type="slidenum">
              <a:rPr lang="fa-IR" smtClean="0"/>
              <a:pPr>
                <a:defRPr/>
              </a:pPr>
              <a:t>39</a:t>
            </a:fld>
            <a:endParaRPr lang="fa-I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48112639-D5FC-44A3-9367-413835A6BB63}" type="slidenum">
              <a:rPr lang="fa-IR" smtClean="0"/>
              <a:pPr>
                <a:defRPr/>
              </a:pPr>
              <a:t>4</a:t>
            </a:fld>
            <a:endParaRPr lang="fa-I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2AF74360-00C5-4439-8C81-CB0C408E9F1A}" type="slidenum">
              <a:rPr lang="fa-IR" smtClean="0"/>
              <a:pPr>
                <a:defRPr/>
              </a:pPr>
              <a:t>40</a:t>
            </a:fld>
            <a:endParaRPr lang="fa-I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ED6F71D7-F871-40EF-9210-800BF47F26E4}" type="slidenum">
              <a:rPr lang="fa-IR" smtClean="0"/>
              <a:pPr>
                <a:defRPr/>
              </a:pPr>
              <a:t>41</a:t>
            </a:fld>
            <a:endParaRPr lang="fa-I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22DAC441-9838-4444-9D82-A6B59291A803}" type="slidenum">
              <a:rPr lang="fa-IR" smtClean="0"/>
              <a:pPr>
                <a:defRPr/>
              </a:pPr>
              <a:t>42</a:t>
            </a:fld>
            <a:endParaRPr lang="fa-I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38526CDE-B9C1-4DAD-9309-94E0272EA334}" type="slidenum">
              <a:rPr lang="fa-IR" smtClean="0"/>
              <a:pPr>
                <a:defRPr/>
              </a:pPr>
              <a:t>43</a:t>
            </a:fld>
            <a:endParaRPr lang="fa-I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050477EA-3CA5-450A-874F-E33962BB7C72}" type="slidenum">
              <a:rPr lang="fa-IR" smtClean="0"/>
              <a:pPr>
                <a:defRPr/>
              </a:pPr>
              <a:t>44</a:t>
            </a:fld>
            <a:endParaRPr lang="fa-I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B50E5116-DA2C-4249-B7DE-A9A5D2009EB1}" type="slidenum">
              <a:rPr lang="fa-IR" smtClean="0"/>
              <a:pPr>
                <a:defRPr/>
              </a:pPr>
              <a:t>45</a:t>
            </a:fld>
            <a:endParaRPr lang="fa-I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568C8587-5975-4578-B136-925BD989480E}" type="slidenum">
              <a:rPr lang="fa-IR" smtClean="0"/>
              <a:pPr>
                <a:defRPr/>
              </a:pPr>
              <a:t>46</a:t>
            </a:fld>
            <a:endParaRPr lang="fa-I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31EF48CC-82F4-4CB1-95BC-04969C750AE1}" type="slidenum">
              <a:rPr lang="fa-IR" smtClean="0"/>
              <a:pPr>
                <a:defRPr/>
              </a:pPr>
              <a:t>47</a:t>
            </a:fld>
            <a:endParaRPr lang="fa-I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39AD6F35-147E-4F91-8657-303CA1B9D762}" type="slidenum">
              <a:rPr lang="fa-IR" smtClean="0"/>
              <a:pPr>
                <a:defRPr/>
              </a:pPr>
              <a:t>48</a:t>
            </a:fld>
            <a:endParaRPr lang="fa-I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D655A89F-C46B-4A8C-9E67-04E82CE48C8F}" type="slidenum">
              <a:rPr lang="fa-IR" smtClean="0"/>
              <a:pPr>
                <a:defRPr/>
              </a:pPr>
              <a:t>49</a:t>
            </a:fld>
            <a:endParaRPr lang="fa-I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38879D51-97C2-41C0-83EE-C41BA31B505D}" type="slidenum">
              <a:rPr lang="fa-IR" smtClean="0"/>
              <a:pPr>
                <a:defRPr/>
              </a:pPr>
              <a:t>5</a:t>
            </a:fld>
            <a:endParaRPr lang="fa-I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BFE92F88-2E26-495E-BAB7-AD4BE048819B}" type="slidenum">
              <a:rPr lang="fa-IR" smtClean="0"/>
              <a:pPr>
                <a:defRPr/>
              </a:pPr>
              <a:t>50</a:t>
            </a:fld>
            <a:endParaRPr lang="fa-I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D4536B0E-3EC0-4BD0-B3FB-BC9CE51C9409}" type="slidenum">
              <a:rPr lang="fa-IR" smtClean="0"/>
              <a:pPr>
                <a:defRPr/>
              </a:pPr>
              <a:t>51</a:t>
            </a:fld>
            <a:endParaRPr lang="fa-I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p:spPr>
      </p:sp>
      <p:sp>
        <p:nvSpPr>
          <p:cNvPr id="187395"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45F3DC99-FD4F-4568-989E-A7DBB42BFDD6}" type="slidenum">
              <a:rPr lang="fa-IR" smtClean="0"/>
              <a:pPr>
                <a:defRPr/>
              </a:pPr>
              <a:t>52</a:t>
            </a:fld>
            <a:endParaRPr lang="fa-I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p:spPr>
      </p:sp>
      <p:sp>
        <p:nvSpPr>
          <p:cNvPr id="188419"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DE4A1598-3163-44D6-95A1-2A7486474972}" type="slidenum">
              <a:rPr lang="fa-IR" smtClean="0"/>
              <a:pPr>
                <a:defRPr/>
              </a:pPr>
              <a:t>53</a:t>
            </a:fld>
            <a:endParaRPr lang="fa-I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1"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F44DC5EA-27AD-4F97-8D57-2B9141171C85}" type="slidenum">
              <a:rPr lang="fa-IR" smtClean="0"/>
              <a:pPr>
                <a:defRPr/>
              </a:pPr>
              <a:t>54</a:t>
            </a:fld>
            <a:endParaRPr lang="fa-I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552D235-9695-493F-B84B-53B5EE1EDEC2}" type="slidenum">
              <a:rPr lang="fa-IR" smtClean="0"/>
              <a:pPr>
                <a:defRPr/>
              </a:pPr>
              <a:t>55</a:t>
            </a:fld>
            <a:endParaRPr lang="fa-I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552D235-9695-493F-B84B-53B5EE1EDEC2}" type="slidenum">
              <a:rPr lang="fa-IR" smtClean="0"/>
              <a:pPr>
                <a:defRPr/>
              </a:pPr>
              <a:t>56</a:t>
            </a:fld>
            <a:endParaRPr lang="fa-I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552D235-9695-493F-B84B-53B5EE1EDEC2}" type="slidenum">
              <a:rPr lang="fa-IR" smtClean="0"/>
              <a:pPr>
                <a:defRPr/>
              </a:pPr>
              <a:t>57</a:t>
            </a:fld>
            <a:endParaRPr lang="fa-I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552D235-9695-493F-B84B-53B5EE1EDEC2}" type="slidenum">
              <a:rPr lang="fa-IR" smtClean="0"/>
              <a:pPr>
                <a:defRPr/>
              </a:pPr>
              <a:t>58</a:t>
            </a:fld>
            <a:endParaRPr lang="fa-I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552D235-9695-493F-B84B-53B5EE1EDEC2}" type="slidenum">
              <a:rPr lang="fa-IR" smtClean="0"/>
              <a:pPr>
                <a:defRPr/>
              </a:pPr>
              <a:t>59</a:t>
            </a:fld>
            <a:endParaRPr lang="fa-I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6D951139-E56F-44B8-A1DB-C746E24F23AA}" type="slidenum">
              <a:rPr lang="fa-IR" smtClean="0"/>
              <a:pPr>
                <a:defRPr/>
              </a:pPr>
              <a:t>6</a:t>
            </a:fld>
            <a:endParaRPr lang="fa-I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552D235-9695-493F-B84B-53B5EE1EDEC2}" type="slidenum">
              <a:rPr lang="fa-IR" smtClean="0"/>
              <a:pPr>
                <a:defRPr/>
              </a:pPr>
              <a:t>60</a:t>
            </a:fld>
            <a:endParaRPr lang="fa-I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552D235-9695-493F-B84B-53B5EE1EDEC2}" type="slidenum">
              <a:rPr lang="fa-IR" smtClean="0"/>
              <a:pPr>
                <a:defRPr/>
              </a:pPr>
              <a:t>61</a:t>
            </a:fld>
            <a:endParaRPr lang="fa-I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3"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E8434C02-B28A-40AD-9A51-E9F36B7D7D42}" type="slidenum">
              <a:rPr lang="fa-IR" smtClean="0"/>
              <a:pPr>
                <a:defRPr/>
              </a:pPr>
              <a:t>62</a:t>
            </a:fld>
            <a:endParaRPr lang="fa-I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p:spPr>
      </p:sp>
      <p:sp>
        <p:nvSpPr>
          <p:cNvPr id="197635"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29B158BB-E53A-4147-BEC0-979BD442F01B}" type="slidenum">
              <a:rPr lang="fa-IR" smtClean="0"/>
              <a:pPr>
                <a:defRPr/>
              </a:pPr>
              <a:t>63</a:t>
            </a:fld>
            <a:endParaRPr lang="fa-I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552D235-9695-493F-B84B-53B5EE1EDEC2}" type="slidenum">
              <a:rPr lang="fa-IR" smtClean="0"/>
              <a:pPr>
                <a:defRPr/>
              </a:pPr>
              <a:t>64</a:t>
            </a:fld>
            <a:endParaRPr lang="fa-I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p:spPr>
      </p:sp>
      <p:sp>
        <p:nvSpPr>
          <p:cNvPr id="201731"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AA255076-60B0-4593-BE31-B6A820CA1E19}" type="slidenum">
              <a:rPr lang="fa-IR" smtClean="0"/>
              <a:pPr>
                <a:defRPr/>
              </a:pPr>
              <a:t>65</a:t>
            </a:fld>
            <a:endParaRPr lang="fa-I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552D235-9695-493F-B84B-53B5EE1EDEC2}" type="slidenum">
              <a:rPr lang="fa-IR" smtClean="0"/>
              <a:pPr>
                <a:defRPr/>
              </a:pPr>
              <a:t>66</a:t>
            </a:fld>
            <a:endParaRPr lang="fa-I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552D235-9695-493F-B84B-53B5EE1EDEC2}" type="slidenum">
              <a:rPr lang="fa-IR" smtClean="0"/>
              <a:pPr>
                <a:defRPr/>
              </a:pPr>
              <a:t>67</a:t>
            </a:fld>
            <a:endParaRPr lang="fa-I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552D235-9695-493F-B84B-53B5EE1EDEC2}" type="slidenum">
              <a:rPr lang="fa-IR" smtClean="0"/>
              <a:pPr>
                <a:defRPr/>
              </a:pPr>
              <a:t>68</a:t>
            </a:fld>
            <a:endParaRPr lang="fa-I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552D235-9695-493F-B84B-53B5EE1EDEC2}" type="slidenum">
              <a:rPr lang="fa-IR" smtClean="0"/>
              <a:pPr>
                <a:defRPr/>
              </a:pPr>
              <a:t>69</a:t>
            </a:fld>
            <a:endParaRPr lang="fa-I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1898239D-6BD7-47EE-AB23-B607EAEC8C90}" type="slidenum">
              <a:rPr lang="fa-IR" smtClean="0"/>
              <a:pPr>
                <a:defRPr/>
              </a:pPr>
              <a:t>7</a:t>
            </a:fld>
            <a:endParaRPr lang="fa-I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552D235-9695-493F-B84B-53B5EE1EDEC2}" type="slidenum">
              <a:rPr lang="fa-IR" smtClean="0"/>
              <a:pPr>
                <a:defRPr/>
              </a:pPr>
              <a:t>70</a:t>
            </a:fld>
            <a:endParaRPr lang="fa-I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552D235-9695-493F-B84B-53B5EE1EDEC2}" type="slidenum">
              <a:rPr lang="fa-IR" smtClean="0"/>
              <a:pPr>
                <a:defRPr/>
              </a:pPr>
              <a:t>71</a:t>
            </a:fld>
            <a:endParaRPr lang="fa-I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552D235-9695-493F-B84B-53B5EE1EDEC2}" type="slidenum">
              <a:rPr lang="fa-IR" smtClean="0"/>
              <a:pPr>
                <a:defRPr/>
              </a:pPr>
              <a:t>72</a:t>
            </a:fld>
            <a:endParaRPr lang="fa-I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552D235-9695-493F-B84B-53B5EE1EDEC2}" type="slidenum">
              <a:rPr lang="fa-IR" smtClean="0"/>
              <a:pPr>
                <a:defRPr/>
              </a:pPr>
              <a:t>73</a:t>
            </a:fld>
            <a:endParaRPr lang="fa-I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71B76147-C757-41D1-B63C-2E4169A9FD40}" type="slidenum">
              <a:rPr lang="fa-IR" smtClean="0"/>
              <a:pPr>
                <a:defRPr/>
              </a:pPr>
              <a:t>8</a:t>
            </a:fld>
            <a:endParaRPr lang="fa-I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a:lstStyle/>
          <a:p>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758E3B4A-354A-4AD9-B92C-68A8B2AFCB5D}" type="slidenum">
              <a:rPr lang="fa-IR" smtClean="0"/>
              <a:pPr>
                <a:defRPr/>
              </a:pPr>
              <a:t>9</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pPr>
              <a:defRPr/>
            </a:pPr>
            <a:fld id="{E1637560-D0C1-4092-B8B7-E170464F4227}" type="datetime8">
              <a:rPr lang="fa-IR" smtClean="0"/>
              <a:pPr>
                <a:defRPr/>
              </a:pPr>
              <a:t>10/آوريل/28</a:t>
            </a:fld>
            <a:endParaRPr lang="fa-IR"/>
          </a:p>
        </p:txBody>
      </p:sp>
      <p:sp>
        <p:nvSpPr>
          <p:cNvPr id="5" name="Footer Placeholder 4"/>
          <p:cNvSpPr>
            <a:spLocks noGrp="1"/>
          </p:cNvSpPr>
          <p:nvPr>
            <p:ph type="ftr" sz="quarter" idx="11"/>
          </p:nvPr>
        </p:nvSpPr>
        <p:spPr/>
        <p:txBody>
          <a:bodyPr/>
          <a:lstStyle>
            <a:lvl1pPr>
              <a:defRPr>
                <a:solidFill>
                  <a:schemeClr val="tx2"/>
                </a:solidFill>
              </a:defRPr>
            </a:lvl1pPr>
          </a:lstStyle>
          <a:p>
            <a:pPr>
              <a:defRPr/>
            </a:pPr>
            <a:r>
              <a:rPr lang="fa-IR" smtClean="0"/>
              <a:t>دكتر محمد كمالي - 1387</a:t>
            </a:r>
            <a:endParaRPr lang="fa-IR"/>
          </a:p>
        </p:txBody>
      </p:sp>
      <p:sp>
        <p:nvSpPr>
          <p:cNvPr id="6" name="Slide Number Placeholder 5"/>
          <p:cNvSpPr>
            <a:spLocks noGrp="1"/>
          </p:cNvSpPr>
          <p:nvPr>
            <p:ph type="sldNum" sz="quarter" idx="12"/>
          </p:nvPr>
        </p:nvSpPr>
        <p:spPr/>
        <p:txBody>
          <a:bodyPr/>
          <a:lstStyle>
            <a:lvl1pPr>
              <a:defRPr>
                <a:solidFill>
                  <a:schemeClr val="tx2"/>
                </a:solidFill>
              </a:defRPr>
            </a:lvl1pPr>
          </a:lstStyle>
          <a:p>
            <a:pPr>
              <a:defRPr/>
            </a:pPr>
            <a:fld id="{D5DFDCB0-06F0-4701-867B-AB1A6D9A9606}" type="slidenum">
              <a:rPr lang="fa-IR" smtClean="0"/>
              <a:pPr>
                <a:defRPr/>
              </a:pPr>
              <a:t>‹#›</a:t>
            </a:fld>
            <a:endParaRPr lang="fa-I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3456825A-C76F-4FB0-9E5A-4864B20FF436}" type="datetime8">
              <a:rPr lang="fa-IR" smtClean="0"/>
              <a:pPr>
                <a:defRPr/>
              </a:pPr>
              <a:t>10/آوريل/28</a:t>
            </a:fld>
            <a:endParaRPr lang="fa-IR"/>
          </a:p>
        </p:txBody>
      </p:sp>
      <p:sp>
        <p:nvSpPr>
          <p:cNvPr id="5" name="Footer Placeholder 4"/>
          <p:cNvSpPr>
            <a:spLocks noGrp="1"/>
          </p:cNvSpPr>
          <p:nvPr>
            <p:ph type="ftr" sz="quarter" idx="11"/>
          </p:nvPr>
        </p:nvSpPr>
        <p:spPr/>
        <p:txBody>
          <a:bodyPr/>
          <a:lstStyle/>
          <a:p>
            <a:pPr>
              <a:defRPr/>
            </a:pPr>
            <a:r>
              <a:rPr lang="fa-IR" smtClean="0"/>
              <a:t>دكتر محمد كمالي - 1387</a:t>
            </a:r>
            <a:endParaRPr lang="fa-IR"/>
          </a:p>
        </p:txBody>
      </p:sp>
      <p:sp>
        <p:nvSpPr>
          <p:cNvPr id="6" name="Slide Number Placeholder 5"/>
          <p:cNvSpPr>
            <a:spLocks noGrp="1"/>
          </p:cNvSpPr>
          <p:nvPr>
            <p:ph type="sldNum" sz="quarter" idx="12"/>
          </p:nvPr>
        </p:nvSpPr>
        <p:spPr/>
        <p:txBody>
          <a:bodyPr/>
          <a:lstStyle/>
          <a:p>
            <a:pPr>
              <a:defRPr/>
            </a:pPr>
            <a:fld id="{4EC53C02-477C-41B7-93A9-BFDBF5DA4B43}" type="slidenum">
              <a:rPr lang="fa-IR" smtClean="0"/>
              <a:pPr>
                <a:defRPr/>
              </a:pPr>
              <a:t>‹#›</a:t>
            </a:fld>
            <a:endParaRPr lang="fa-I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3AD91F27-F6B7-41E6-B98F-F020211B9D2E}" type="datetime8">
              <a:rPr lang="fa-IR" smtClean="0"/>
              <a:pPr>
                <a:defRPr/>
              </a:pPr>
              <a:t>10/آوريل/28</a:t>
            </a:fld>
            <a:endParaRPr lang="fa-IR"/>
          </a:p>
        </p:txBody>
      </p:sp>
      <p:sp>
        <p:nvSpPr>
          <p:cNvPr id="5" name="Footer Placeholder 4"/>
          <p:cNvSpPr>
            <a:spLocks noGrp="1"/>
          </p:cNvSpPr>
          <p:nvPr>
            <p:ph type="ftr" sz="quarter" idx="11"/>
          </p:nvPr>
        </p:nvSpPr>
        <p:spPr/>
        <p:txBody>
          <a:bodyPr/>
          <a:lstStyle/>
          <a:p>
            <a:pPr>
              <a:defRPr/>
            </a:pPr>
            <a:r>
              <a:rPr lang="fa-IR" smtClean="0"/>
              <a:t>دكتر محمد كمالي - 1387</a:t>
            </a:r>
            <a:endParaRPr lang="fa-IR"/>
          </a:p>
        </p:txBody>
      </p:sp>
      <p:sp>
        <p:nvSpPr>
          <p:cNvPr id="6" name="Slide Number Placeholder 5"/>
          <p:cNvSpPr>
            <a:spLocks noGrp="1"/>
          </p:cNvSpPr>
          <p:nvPr>
            <p:ph type="sldNum" sz="quarter" idx="12"/>
          </p:nvPr>
        </p:nvSpPr>
        <p:spPr/>
        <p:txBody>
          <a:bodyPr/>
          <a:lstStyle/>
          <a:p>
            <a:pPr>
              <a:defRPr/>
            </a:pPr>
            <a:fld id="{10B327F1-6440-4C71-87DC-0CC002AC7AEE}" type="slidenum">
              <a:rPr lang="fa-IR" smtClean="0"/>
              <a:pPr>
                <a:defRPr/>
              </a:pPr>
              <a:t>‹#›</a:t>
            </a:fld>
            <a:endParaRPr lang="fa-I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457200" y="1600200"/>
            <a:ext cx="8229600" cy="4525963"/>
          </a:xfrm>
        </p:spPr>
        <p:txBody>
          <a:bodyPr>
            <a:normAutofit/>
          </a:bodyPr>
          <a:lstStyle/>
          <a:p>
            <a:pPr lvl="0"/>
            <a:endParaRPr lang="fa-IR"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fld id="{744A1635-5C50-491D-9166-D758984A7A4A}" type="datetime8">
              <a:rPr lang="fa-IR" smtClean="0"/>
              <a:pPr>
                <a:defRPr/>
              </a:pPr>
              <a:t>10/آوريل/28</a:t>
            </a:fld>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r>
              <a:rPr lang="fa-IR"/>
              <a:t>دكتر محمد كمالي - 1387</a:t>
            </a: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FFD60E22-6681-46B9-BA5A-F3309BDF356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lipArt Placeholder 3"/>
          <p:cNvSpPr>
            <a:spLocks noGrp="1"/>
          </p:cNvSpPr>
          <p:nvPr>
            <p:ph type="clipArt" sz="half" idx="2"/>
          </p:nvPr>
        </p:nvSpPr>
        <p:spPr>
          <a:xfrm>
            <a:off x="4648200" y="1981200"/>
            <a:ext cx="3810000" cy="4114800"/>
          </a:xfrm>
        </p:spPr>
        <p:txBody>
          <a:bodyPr/>
          <a:lstStyle/>
          <a:p>
            <a:pPr lvl="0"/>
            <a:endParaRPr lang="fa-IR" noProof="0" smtClean="0"/>
          </a:p>
        </p:txBody>
      </p:sp>
      <p:sp>
        <p:nvSpPr>
          <p:cNvPr id="5" name="Rectangle 4"/>
          <p:cNvSpPr>
            <a:spLocks noGrp="1" noChangeArrowheads="1"/>
          </p:cNvSpPr>
          <p:nvPr>
            <p:ph type="dt" sz="half" idx="10"/>
          </p:nvPr>
        </p:nvSpPr>
        <p:spPr/>
        <p:txBody>
          <a:bodyPr/>
          <a:lstStyle>
            <a:lvl1pPr>
              <a:defRPr/>
            </a:lvl1pPr>
          </a:lstStyle>
          <a:p>
            <a:pPr>
              <a:defRPr/>
            </a:pPr>
            <a:fld id="{018BD38E-282F-4A8B-A7FB-2FC9D39B18D6}" type="datetime8">
              <a:rPr lang="fa-IR" smtClean="0"/>
              <a:pPr>
                <a:defRPr/>
              </a:pPr>
              <a:t>10/آوريل/28</a:t>
            </a:fld>
            <a:endParaRPr lang="en-US"/>
          </a:p>
        </p:txBody>
      </p:sp>
      <p:sp>
        <p:nvSpPr>
          <p:cNvPr id="6" name="Rectangle 5"/>
          <p:cNvSpPr>
            <a:spLocks noGrp="1" noChangeArrowheads="1"/>
          </p:cNvSpPr>
          <p:nvPr>
            <p:ph type="ftr" sz="quarter" idx="11"/>
          </p:nvPr>
        </p:nvSpPr>
        <p:spPr/>
        <p:txBody>
          <a:bodyPr/>
          <a:lstStyle>
            <a:lvl1pPr>
              <a:defRPr/>
            </a:lvl1pPr>
          </a:lstStyle>
          <a:p>
            <a:pPr>
              <a:defRPr/>
            </a:pPr>
            <a:r>
              <a:rPr lang="fa-IR" smtClean="0"/>
              <a:t>دكتر محمد كمالي - 1387</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0B4A9123-0CE5-4B40-952C-E01D234E31D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Rectangle 4"/>
          <p:cNvSpPr>
            <a:spLocks noGrp="1" noChangeArrowheads="1"/>
          </p:cNvSpPr>
          <p:nvPr>
            <p:ph type="dt" sz="half" idx="10"/>
          </p:nvPr>
        </p:nvSpPr>
        <p:spPr/>
        <p:txBody>
          <a:bodyPr/>
          <a:lstStyle>
            <a:lvl1pPr>
              <a:defRPr/>
            </a:lvl1pPr>
          </a:lstStyle>
          <a:p>
            <a:pPr>
              <a:defRPr/>
            </a:pPr>
            <a:fld id="{D37D94CC-6F7E-4D88-988B-FD411369B711}" type="datetime8">
              <a:rPr lang="fa-IR" smtClean="0"/>
              <a:pPr>
                <a:defRPr/>
              </a:pPr>
              <a:t>10/آوريل/28</a:t>
            </a:fld>
            <a:endParaRPr lang="en-US"/>
          </a:p>
        </p:txBody>
      </p:sp>
      <p:sp>
        <p:nvSpPr>
          <p:cNvPr id="4" name="Rectangle 5"/>
          <p:cNvSpPr>
            <a:spLocks noGrp="1" noChangeArrowheads="1"/>
          </p:cNvSpPr>
          <p:nvPr>
            <p:ph type="ftr" sz="quarter" idx="11"/>
          </p:nvPr>
        </p:nvSpPr>
        <p:spPr/>
        <p:txBody>
          <a:bodyPr/>
          <a:lstStyle>
            <a:lvl1pPr>
              <a:defRPr/>
            </a:lvl1pPr>
          </a:lstStyle>
          <a:p>
            <a:pPr>
              <a:defRPr/>
            </a:pPr>
            <a:r>
              <a:rPr lang="fa-IR" smtClean="0"/>
              <a:t>دكتر محمد كمالي - 1387</a:t>
            </a:r>
            <a:endParaRPr lang="en-US"/>
          </a:p>
        </p:txBody>
      </p:sp>
      <p:sp>
        <p:nvSpPr>
          <p:cNvPr id="5" name="Rectangle 6"/>
          <p:cNvSpPr>
            <a:spLocks noGrp="1" noChangeArrowheads="1"/>
          </p:cNvSpPr>
          <p:nvPr>
            <p:ph type="sldNum" sz="quarter" idx="12"/>
          </p:nvPr>
        </p:nvSpPr>
        <p:spPr/>
        <p:txBody>
          <a:bodyPr/>
          <a:lstStyle>
            <a:lvl1pPr>
              <a:defRPr/>
            </a:lvl1pPr>
          </a:lstStyle>
          <a:p>
            <a:pPr>
              <a:defRPr/>
            </a:pPr>
            <a:fld id="{D82209CA-B7CC-43CF-9F42-4F3AB0FADAC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17ED2FE-7C4B-4429-B847-DF926EADC955}" type="datetime8">
              <a:rPr lang="fa-IR" smtClean="0"/>
              <a:pPr>
                <a:defRPr/>
              </a:pPr>
              <a:t>10/آوريل/28</a:t>
            </a:fld>
            <a:endParaRPr lang="fa-IR"/>
          </a:p>
        </p:txBody>
      </p:sp>
      <p:sp>
        <p:nvSpPr>
          <p:cNvPr id="5" name="Footer Placeholder 4"/>
          <p:cNvSpPr>
            <a:spLocks noGrp="1"/>
          </p:cNvSpPr>
          <p:nvPr>
            <p:ph type="ftr" sz="quarter" idx="11"/>
          </p:nvPr>
        </p:nvSpPr>
        <p:spPr/>
        <p:txBody>
          <a:bodyPr/>
          <a:lstStyle/>
          <a:p>
            <a:pPr>
              <a:defRPr/>
            </a:pPr>
            <a:r>
              <a:rPr lang="fa-IR" smtClean="0"/>
              <a:t>دكتر محمد كمالي - 1387</a:t>
            </a:r>
            <a:endParaRPr lang="fa-IR"/>
          </a:p>
        </p:txBody>
      </p:sp>
      <p:sp>
        <p:nvSpPr>
          <p:cNvPr id="6" name="Slide Number Placeholder 5"/>
          <p:cNvSpPr>
            <a:spLocks noGrp="1"/>
          </p:cNvSpPr>
          <p:nvPr>
            <p:ph type="sldNum" sz="quarter" idx="12"/>
          </p:nvPr>
        </p:nvSpPr>
        <p:spPr/>
        <p:txBody>
          <a:bodyPr/>
          <a:lstStyle/>
          <a:p>
            <a:pPr>
              <a:defRPr/>
            </a:pPr>
            <a:fld id="{2AA9B820-B5AA-44B1-9BBD-A78C774176C4}" type="slidenum">
              <a:rPr lang="fa-IR" smtClean="0"/>
              <a:pPr>
                <a:defRPr/>
              </a:pPr>
              <a:t>‹#›</a:t>
            </a:fld>
            <a:endParaRPr lang="fa-IR"/>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9420659D-D274-42A0-A0F9-9711BD7B3BC9}" type="datetime8">
              <a:rPr lang="fa-IR" smtClean="0"/>
              <a:pPr>
                <a:defRPr/>
              </a:pPr>
              <a:t>10/آوريل/28</a:t>
            </a:fld>
            <a:endParaRPr lang="fa-IR"/>
          </a:p>
        </p:txBody>
      </p:sp>
      <p:sp>
        <p:nvSpPr>
          <p:cNvPr id="5" name="Footer Placeholder 4"/>
          <p:cNvSpPr>
            <a:spLocks noGrp="1"/>
          </p:cNvSpPr>
          <p:nvPr>
            <p:ph type="ftr" sz="quarter" idx="11"/>
          </p:nvPr>
        </p:nvSpPr>
        <p:spPr/>
        <p:txBody>
          <a:bodyPr/>
          <a:lstStyle/>
          <a:p>
            <a:pPr>
              <a:defRPr/>
            </a:pPr>
            <a:r>
              <a:rPr lang="fa-IR" smtClean="0"/>
              <a:t>دكتر محمد كمالي - 1387</a:t>
            </a:r>
            <a:endParaRPr lang="fa-IR"/>
          </a:p>
        </p:txBody>
      </p:sp>
      <p:sp>
        <p:nvSpPr>
          <p:cNvPr id="6" name="Slide Number Placeholder 5"/>
          <p:cNvSpPr>
            <a:spLocks noGrp="1"/>
          </p:cNvSpPr>
          <p:nvPr>
            <p:ph type="sldNum" sz="quarter" idx="12"/>
          </p:nvPr>
        </p:nvSpPr>
        <p:spPr/>
        <p:txBody>
          <a:bodyPr/>
          <a:lstStyle/>
          <a:p>
            <a:pPr>
              <a:defRPr/>
            </a:pPr>
            <a:fld id="{0E0B663C-79F5-4157-8CB0-D2F2E480850B}" type="slidenum">
              <a:rPr lang="fa-IR" smtClean="0"/>
              <a:pPr>
                <a:defRPr/>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0125F242-B148-4AFF-904D-2B1536DAC9B3}" type="datetime8">
              <a:rPr lang="fa-IR" smtClean="0"/>
              <a:pPr>
                <a:defRPr/>
              </a:pPr>
              <a:t>10/آوريل/28</a:t>
            </a:fld>
            <a:endParaRPr lang="fa-IR"/>
          </a:p>
        </p:txBody>
      </p:sp>
      <p:sp>
        <p:nvSpPr>
          <p:cNvPr id="6" name="Footer Placeholder 5"/>
          <p:cNvSpPr>
            <a:spLocks noGrp="1"/>
          </p:cNvSpPr>
          <p:nvPr>
            <p:ph type="ftr" sz="quarter" idx="11"/>
          </p:nvPr>
        </p:nvSpPr>
        <p:spPr/>
        <p:txBody>
          <a:bodyPr/>
          <a:lstStyle/>
          <a:p>
            <a:pPr>
              <a:defRPr/>
            </a:pPr>
            <a:r>
              <a:rPr lang="fa-IR" smtClean="0"/>
              <a:t>دكتر محمد كمالي - 1387</a:t>
            </a:r>
            <a:endParaRPr lang="fa-IR"/>
          </a:p>
        </p:txBody>
      </p:sp>
      <p:sp>
        <p:nvSpPr>
          <p:cNvPr id="7" name="Slide Number Placeholder 6"/>
          <p:cNvSpPr>
            <a:spLocks noGrp="1"/>
          </p:cNvSpPr>
          <p:nvPr>
            <p:ph type="sldNum" sz="quarter" idx="12"/>
          </p:nvPr>
        </p:nvSpPr>
        <p:spPr/>
        <p:txBody>
          <a:bodyPr/>
          <a:lstStyle/>
          <a:p>
            <a:pPr>
              <a:defRPr/>
            </a:pPr>
            <a:fld id="{F70CB193-337A-4CF8-A793-87B45DADF753}" type="slidenum">
              <a:rPr lang="fa-IR" smtClean="0"/>
              <a:pPr>
                <a:defRPr/>
              </a:pPr>
              <a:t>‹#›</a:t>
            </a:fld>
            <a:endParaRPr lang="fa-IR"/>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E3547B66-A22A-4F5F-AA65-F17DC25A5CB0}" type="datetime8">
              <a:rPr lang="fa-IR" smtClean="0"/>
              <a:pPr>
                <a:defRPr/>
              </a:pPr>
              <a:t>10/آوريل/28</a:t>
            </a:fld>
            <a:endParaRPr lang="fa-IR"/>
          </a:p>
        </p:txBody>
      </p:sp>
      <p:sp>
        <p:nvSpPr>
          <p:cNvPr id="8" name="Footer Placeholder 7"/>
          <p:cNvSpPr>
            <a:spLocks noGrp="1"/>
          </p:cNvSpPr>
          <p:nvPr>
            <p:ph type="ftr" sz="quarter" idx="11"/>
          </p:nvPr>
        </p:nvSpPr>
        <p:spPr/>
        <p:txBody>
          <a:bodyPr/>
          <a:lstStyle/>
          <a:p>
            <a:pPr>
              <a:defRPr/>
            </a:pPr>
            <a:r>
              <a:rPr lang="fa-IR" smtClean="0"/>
              <a:t>دكتر محمد كمالي - 1387</a:t>
            </a:r>
            <a:endParaRPr lang="fa-IR"/>
          </a:p>
        </p:txBody>
      </p:sp>
      <p:sp>
        <p:nvSpPr>
          <p:cNvPr id="9" name="Slide Number Placeholder 8"/>
          <p:cNvSpPr>
            <a:spLocks noGrp="1"/>
          </p:cNvSpPr>
          <p:nvPr>
            <p:ph type="sldNum" sz="quarter" idx="12"/>
          </p:nvPr>
        </p:nvSpPr>
        <p:spPr/>
        <p:txBody>
          <a:bodyPr/>
          <a:lstStyle/>
          <a:p>
            <a:pPr>
              <a:defRPr/>
            </a:pPr>
            <a:fld id="{ABF931DF-92FC-4443-959A-DEF65A8684DE}" type="slidenum">
              <a:rPr lang="fa-IR" smtClean="0"/>
              <a:pPr>
                <a:defRPr/>
              </a:pPr>
              <a:t>‹#›</a:t>
            </a:fld>
            <a:endParaRPr lang="fa-I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0C032521-8E59-45BA-9EE4-51E602510FDA}" type="datetime8">
              <a:rPr lang="fa-IR" smtClean="0"/>
              <a:pPr>
                <a:defRPr/>
              </a:pPr>
              <a:t>10/آوريل/28</a:t>
            </a:fld>
            <a:endParaRPr lang="fa-IR"/>
          </a:p>
        </p:txBody>
      </p:sp>
      <p:sp>
        <p:nvSpPr>
          <p:cNvPr id="4" name="Footer Placeholder 3"/>
          <p:cNvSpPr>
            <a:spLocks noGrp="1"/>
          </p:cNvSpPr>
          <p:nvPr>
            <p:ph type="ftr" sz="quarter" idx="11"/>
          </p:nvPr>
        </p:nvSpPr>
        <p:spPr/>
        <p:txBody>
          <a:bodyPr/>
          <a:lstStyle/>
          <a:p>
            <a:pPr>
              <a:defRPr/>
            </a:pPr>
            <a:r>
              <a:rPr lang="fa-IR" smtClean="0"/>
              <a:t>دكتر محمد كمالي - 1387</a:t>
            </a:r>
            <a:endParaRPr lang="fa-IR"/>
          </a:p>
        </p:txBody>
      </p:sp>
      <p:sp>
        <p:nvSpPr>
          <p:cNvPr id="5" name="Slide Number Placeholder 4"/>
          <p:cNvSpPr>
            <a:spLocks noGrp="1"/>
          </p:cNvSpPr>
          <p:nvPr>
            <p:ph type="sldNum" sz="quarter" idx="12"/>
          </p:nvPr>
        </p:nvSpPr>
        <p:spPr/>
        <p:txBody>
          <a:bodyPr/>
          <a:lstStyle/>
          <a:p>
            <a:pPr>
              <a:defRPr/>
            </a:pPr>
            <a:fld id="{C8652660-7C2E-440F-BC03-736F1C13BC2B}" type="slidenum">
              <a:rPr lang="fa-IR" smtClean="0"/>
              <a:pPr>
                <a:defRPr/>
              </a:pPr>
              <a:t>‹#›</a:t>
            </a:fld>
            <a:endParaRPr lang="fa-I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1644802-848E-4F84-81F5-32E7A0FE7879}" type="datetime8">
              <a:rPr lang="fa-IR" smtClean="0"/>
              <a:pPr>
                <a:defRPr/>
              </a:pPr>
              <a:t>10/آوريل/28</a:t>
            </a:fld>
            <a:endParaRPr lang="fa-IR"/>
          </a:p>
        </p:txBody>
      </p:sp>
      <p:sp>
        <p:nvSpPr>
          <p:cNvPr id="3" name="Footer Placeholder 2"/>
          <p:cNvSpPr>
            <a:spLocks noGrp="1"/>
          </p:cNvSpPr>
          <p:nvPr>
            <p:ph type="ftr" sz="quarter" idx="11"/>
          </p:nvPr>
        </p:nvSpPr>
        <p:spPr/>
        <p:txBody>
          <a:bodyPr/>
          <a:lstStyle/>
          <a:p>
            <a:pPr>
              <a:defRPr/>
            </a:pPr>
            <a:r>
              <a:rPr lang="fa-IR" smtClean="0"/>
              <a:t>دكتر محمد كمالي - 1387</a:t>
            </a:r>
            <a:endParaRPr lang="fa-IR"/>
          </a:p>
        </p:txBody>
      </p:sp>
      <p:sp>
        <p:nvSpPr>
          <p:cNvPr id="4" name="Slide Number Placeholder 3"/>
          <p:cNvSpPr>
            <a:spLocks noGrp="1"/>
          </p:cNvSpPr>
          <p:nvPr>
            <p:ph type="sldNum" sz="quarter" idx="12"/>
          </p:nvPr>
        </p:nvSpPr>
        <p:spPr/>
        <p:txBody>
          <a:bodyPr/>
          <a:lstStyle/>
          <a:p>
            <a:pPr>
              <a:defRPr/>
            </a:pPr>
            <a:fld id="{761B93CE-3814-41B0-9D3E-1B9D0FF23409}" type="slidenum">
              <a:rPr lang="fa-IR" smtClean="0"/>
              <a:pPr>
                <a:defRPr/>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CF57263-D501-4349-8060-92066E1613D4}" type="datetime8">
              <a:rPr lang="fa-IR" smtClean="0"/>
              <a:pPr>
                <a:defRPr/>
              </a:pPr>
              <a:t>10/آوريل/28</a:t>
            </a:fld>
            <a:endParaRPr lang="fa-IR"/>
          </a:p>
        </p:txBody>
      </p:sp>
      <p:sp>
        <p:nvSpPr>
          <p:cNvPr id="6" name="Footer Placeholder 5"/>
          <p:cNvSpPr>
            <a:spLocks noGrp="1"/>
          </p:cNvSpPr>
          <p:nvPr>
            <p:ph type="ftr" sz="quarter" idx="11"/>
          </p:nvPr>
        </p:nvSpPr>
        <p:spPr/>
        <p:txBody>
          <a:bodyPr/>
          <a:lstStyle/>
          <a:p>
            <a:pPr>
              <a:defRPr/>
            </a:pPr>
            <a:r>
              <a:rPr lang="fa-IR" smtClean="0"/>
              <a:t>دكتر محمد كمالي - 1387</a:t>
            </a:r>
            <a:endParaRPr lang="fa-IR"/>
          </a:p>
        </p:txBody>
      </p:sp>
      <p:sp>
        <p:nvSpPr>
          <p:cNvPr id="7" name="Slide Number Placeholder 6"/>
          <p:cNvSpPr>
            <a:spLocks noGrp="1"/>
          </p:cNvSpPr>
          <p:nvPr>
            <p:ph type="sldNum" sz="quarter" idx="12"/>
          </p:nvPr>
        </p:nvSpPr>
        <p:spPr/>
        <p:txBody>
          <a:bodyPr/>
          <a:lstStyle/>
          <a:p>
            <a:pPr>
              <a:defRPr/>
            </a:pPr>
            <a:fld id="{EE0893C7-DE48-4359-98B2-65E99AE295C2}" type="slidenum">
              <a:rPr lang="fa-IR" smtClean="0"/>
              <a:pPr>
                <a:defRPr/>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48C714C-BB3A-4311-92D2-FF6E331DA295}" type="datetime8">
              <a:rPr lang="fa-IR" smtClean="0"/>
              <a:pPr>
                <a:defRPr/>
              </a:pPr>
              <a:t>10/آوريل/28</a:t>
            </a:fld>
            <a:endParaRPr lang="fa-IR"/>
          </a:p>
        </p:txBody>
      </p:sp>
      <p:sp>
        <p:nvSpPr>
          <p:cNvPr id="6" name="Footer Placeholder 5"/>
          <p:cNvSpPr>
            <a:spLocks noGrp="1"/>
          </p:cNvSpPr>
          <p:nvPr>
            <p:ph type="ftr" sz="quarter" idx="11"/>
          </p:nvPr>
        </p:nvSpPr>
        <p:spPr/>
        <p:txBody>
          <a:bodyPr/>
          <a:lstStyle/>
          <a:p>
            <a:pPr>
              <a:defRPr/>
            </a:pPr>
            <a:r>
              <a:rPr lang="fa-IR" smtClean="0"/>
              <a:t>دكتر محمد كمالي - 1387</a:t>
            </a:r>
            <a:endParaRPr lang="fa-IR"/>
          </a:p>
        </p:txBody>
      </p:sp>
      <p:sp>
        <p:nvSpPr>
          <p:cNvPr id="7" name="Slide Number Placeholder 6"/>
          <p:cNvSpPr>
            <a:spLocks noGrp="1"/>
          </p:cNvSpPr>
          <p:nvPr>
            <p:ph type="sldNum" sz="quarter" idx="12"/>
          </p:nvPr>
        </p:nvSpPr>
        <p:spPr/>
        <p:txBody>
          <a:bodyPr/>
          <a:lstStyle/>
          <a:p>
            <a:pPr>
              <a:defRPr/>
            </a:pPr>
            <a:fld id="{65836582-3397-480E-929C-DB96F59DE065}" type="slidenum">
              <a:rPr lang="fa-IR" smtClean="0"/>
              <a:pPr>
                <a:defRPr/>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fld id="{6ACB7AA0-872E-489E-884A-078408105D8A}" type="datetime8">
              <a:rPr lang="fa-IR" smtClean="0"/>
              <a:pPr>
                <a:defRPr/>
              </a:pPr>
              <a:t>10/آوريل/28</a:t>
            </a:fld>
            <a:endParaRPr lang="fa-I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r>
              <a:rPr lang="fa-IR" smtClean="0"/>
              <a:t>دكتر محمد كمالي - 1387</a:t>
            </a:r>
            <a:endParaRPr lang="fa-I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9444BDEE-0614-4F1D-B4F4-36F15482EC01}" type="slidenum">
              <a:rPr lang="fa-IR" smtClean="0"/>
              <a:pPr>
                <a:defRPr/>
              </a:pPr>
              <a:t>‹#›</a:t>
            </a:fld>
            <a:endParaRPr lang="fa-IR"/>
          </a:p>
        </p:txBody>
      </p:sp>
    </p:spTree>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 id="2147483977" r:id="rId13"/>
    <p:sldLayoutId id="2147483978" r:id="rId14"/>
  </p:sldLayoutIdLst>
  <p:hf sldNum="0" hdr="0" ftr="0" dt="0"/>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3" Type="http://schemas.openxmlformats.org/officeDocument/2006/relationships/hyperlink" Target="http://www.mkamali.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hyperlink" Target="mailto:kamali@mkamali.com" TargetMode="External"/><Relationship Id="rId4" Type="http://schemas.openxmlformats.org/officeDocument/2006/relationships/hyperlink" Target="http://www.mkamali.com/weblog" TargetMode="Externa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5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notesSlide" Target="../notesSlides/notesSlide62.xml"/><Relationship Id="rId7" Type="http://schemas.openxmlformats.org/officeDocument/2006/relationships/image" Target="../media/image40.jpeg"/><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oleObject" Target="../embeddings/oleObject4.bin"/></Relationships>
</file>

<file path=ppt/slides/_rels/slide6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6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srcRect/>
          <a:stretch>
            <a:fillRect/>
          </a:stretch>
        </p:blipFill>
        <p:spPr bwMode="auto">
          <a:xfrm>
            <a:off x="395288" y="692150"/>
            <a:ext cx="8331200" cy="5456238"/>
          </a:xfrm>
          <a:prstGeom prst="rect">
            <a:avLst/>
          </a:prstGeom>
          <a:solidFill>
            <a:schemeClr val="accent1">
              <a:alpha val="81175"/>
            </a:schemeClr>
          </a:solid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3"/>
          <p:cNvSpPr>
            <a:spLocks noGrp="1" noChangeArrowheads="1"/>
          </p:cNvSpPr>
          <p:nvPr>
            <p:ph idx="1"/>
          </p:nvPr>
        </p:nvSpPr>
        <p:spPr/>
        <p:txBody>
          <a:bodyPr>
            <a:normAutofit fontScale="92500" lnSpcReduction="10000"/>
          </a:bodyPr>
          <a:lstStyle/>
          <a:p>
            <a:pPr algn="l" rtl="0" eaLnBrk="1" hangingPunct="1">
              <a:buFontTx/>
              <a:buNone/>
            </a:pPr>
            <a:r>
              <a:rPr lang="en-US" sz="2800" dirty="0" smtClean="0">
                <a:solidFill>
                  <a:srgbClr val="CC0066"/>
                </a:solidFill>
                <a:cs typeface="B Mitra" pitchFamily="2" charset="-78"/>
              </a:rPr>
              <a:t>Cultures</a:t>
            </a:r>
            <a:r>
              <a:rPr lang="en-US" sz="2800" dirty="0" smtClean="0">
                <a:cs typeface="B Mitra" pitchFamily="2" charset="-78"/>
              </a:rPr>
              <a:t>               </a:t>
            </a:r>
            <a:r>
              <a:rPr lang="en-US" sz="2800" dirty="0" smtClean="0">
                <a:solidFill>
                  <a:schemeClr val="accent1"/>
                </a:solidFill>
                <a:cs typeface="B Mitra" pitchFamily="2" charset="-78"/>
              </a:rPr>
              <a:t>Environments  </a:t>
            </a:r>
            <a:r>
              <a:rPr lang="en-US" sz="2800" dirty="0" smtClean="0">
                <a:cs typeface="B Mitra" pitchFamily="2" charset="-78"/>
              </a:rPr>
              <a:t>            </a:t>
            </a:r>
            <a:r>
              <a:rPr lang="en-US" sz="2800" dirty="0" smtClean="0">
                <a:solidFill>
                  <a:srgbClr val="FF0000"/>
                </a:solidFill>
                <a:cs typeface="B Mitra" pitchFamily="2" charset="-78"/>
              </a:rPr>
              <a:t>Outcomes</a:t>
            </a:r>
          </a:p>
          <a:p>
            <a:pPr algn="l" rtl="0" eaLnBrk="1" hangingPunct="1">
              <a:buFontTx/>
              <a:buNone/>
            </a:pPr>
            <a:endParaRPr lang="en-US" sz="1800" b="1" dirty="0" smtClean="0">
              <a:cs typeface="B Mitra" pitchFamily="2" charset="-78"/>
            </a:endParaRPr>
          </a:p>
          <a:p>
            <a:pPr algn="l" rtl="0" eaLnBrk="1" hangingPunct="1">
              <a:buFontTx/>
              <a:buNone/>
            </a:pPr>
            <a:r>
              <a:rPr lang="en-US" sz="1800" b="1" dirty="0" smtClean="0">
                <a:cs typeface="B Mitra" pitchFamily="2" charset="-78"/>
              </a:rPr>
              <a:t>Health and                                Economic                                       Impairment</a:t>
            </a:r>
          </a:p>
          <a:p>
            <a:pPr algn="l" rtl="0" eaLnBrk="1" hangingPunct="1">
              <a:buFontTx/>
              <a:buNone/>
            </a:pPr>
            <a:r>
              <a:rPr lang="en-US" sz="1800" b="1" dirty="0" smtClean="0">
                <a:cs typeface="B Mitra" pitchFamily="2" charset="-78"/>
              </a:rPr>
              <a:t>Disability                                  </a:t>
            </a:r>
            <a:r>
              <a:rPr lang="en-US" sz="1800" dirty="0" smtClean="0">
                <a:cs typeface="B Mitra" pitchFamily="2" charset="-78"/>
              </a:rPr>
              <a:t>Employment</a:t>
            </a:r>
          </a:p>
          <a:p>
            <a:pPr algn="l" rtl="0" eaLnBrk="1" hangingPunct="1">
              <a:buFontTx/>
              <a:buNone/>
            </a:pPr>
            <a:r>
              <a:rPr lang="en-US" sz="1800" dirty="0" smtClean="0">
                <a:cs typeface="B Mitra" pitchFamily="2" charset="-78"/>
              </a:rPr>
              <a:t>     conceptions                          Independence</a:t>
            </a:r>
          </a:p>
          <a:p>
            <a:pPr algn="l" rtl="0" eaLnBrk="1" hangingPunct="1">
              <a:buFontTx/>
              <a:buNone/>
            </a:pPr>
            <a:r>
              <a:rPr lang="en-US" sz="1800" dirty="0" smtClean="0">
                <a:cs typeface="B Mitra" pitchFamily="2" charset="-78"/>
              </a:rPr>
              <a:t>	definitions                            </a:t>
            </a:r>
            <a:r>
              <a:rPr lang="en-US" sz="1800" b="1" dirty="0" smtClean="0">
                <a:cs typeface="B Mitra" pitchFamily="2" charset="-78"/>
              </a:rPr>
              <a:t>Social</a:t>
            </a:r>
          </a:p>
          <a:p>
            <a:pPr algn="l" rtl="0" eaLnBrk="1" hangingPunct="1">
              <a:buFontTx/>
              <a:buNone/>
            </a:pPr>
            <a:r>
              <a:rPr lang="en-US" sz="1800" dirty="0" smtClean="0">
                <a:cs typeface="B Mitra" pitchFamily="2" charset="-78"/>
              </a:rPr>
              <a:t>	norms                                    beliefs                                              </a:t>
            </a:r>
            <a:r>
              <a:rPr lang="en-US" sz="1800" b="1" dirty="0" smtClean="0">
                <a:cs typeface="B Mitra" pitchFamily="2" charset="-78"/>
              </a:rPr>
              <a:t>Disability</a:t>
            </a:r>
            <a:endParaRPr lang="en-US" sz="1800" dirty="0" smtClean="0">
              <a:cs typeface="B Mitra" pitchFamily="2" charset="-78"/>
            </a:endParaRPr>
          </a:p>
          <a:p>
            <a:pPr algn="l" rtl="0" eaLnBrk="1" hangingPunct="1">
              <a:buFontTx/>
              <a:buNone/>
            </a:pPr>
            <a:r>
              <a:rPr lang="en-US" sz="1800" dirty="0" smtClean="0">
                <a:cs typeface="B Mitra" pitchFamily="2" charset="-78"/>
              </a:rPr>
              <a:t>	values                                    attitudes</a:t>
            </a:r>
            <a:endParaRPr lang="en-US" sz="1800" b="1" dirty="0" smtClean="0">
              <a:cs typeface="B Mitra" pitchFamily="2" charset="-78"/>
            </a:endParaRPr>
          </a:p>
          <a:p>
            <a:pPr algn="l" rtl="0" eaLnBrk="1" hangingPunct="1">
              <a:buFontTx/>
              <a:buNone/>
            </a:pPr>
            <a:r>
              <a:rPr lang="en-US" sz="1800" dirty="0" smtClean="0">
                <a:cs typeface="B Mitra" pitchFamily="2" charset="-78"/>
              </a:rPr>
              <a:t>	practices                                behaviors</a:t>
            </a:r>
          </a:p>
          <a:p>
            <a:pPr algn="l" rtl="0" eaLnBrk="1" hangingPunct="1">
              <a:buFontTx/>
              <a:buNone/>
            </a:pPr>
            <a:r>
              <a:rPr lang="en-US" sz="1800" dirty="0" smtClean="0">
                <a:cs typeface="B Mitra" pitchFamily="2" charset="-78"/>
              </a:rPr>
              <a:t>	roles                                       relationships</a:t>
            </a:r>
          </a:p>
          <a:p>
            <a:pPr algn="l" rtl="0" eaLnBrk="1" hangingPunct="1">
              <a:buFontTx/>
              <a:buNone/>
            </a:pPr>
            <a:r>
              <a:rPr lang="en-US" sz="1800" dirty="0" smtClean="0">
                <a:cs typeface="B Mitra" pitchFamily="2" charset="-78"/>
              </a:rPr>
              <a:t>	institutions                           </a:t>
            </a:r>
            <a:r>
              <a:rPr lang="en-US" sz="1800" b="1" dirty="0" smtClean="0">
                <a:cs typeface="B Mitra" pitchFamily="2" charset="-78"/>
              </a:rPr>
              <a:t>Physical</a:t>
            </a:r>
          </a:p>
          <a:p>
            <a:pPr algn="l" rtl="0" eaLnBrk="1" hangingPunct="1">
              <a:buFontTx/>
              <a:buNone/>
            </a:pPr>
            <a:r>
              <a:rPr lang="en-US" sz="1800" b="1" dirty="0" smtClean="0">
                <a:cs typeface="B Mitra" pitchFamily="2" charset="-78"/>
              </a:rPr>
              <a:t>                                                       </a:t>
            </a:r>
            <a:r>
              <a:rPr lang="en-US" sz="1800" dirty="0" smtClean="0">
                <a:solidFill>
                  <a:srgbClr val="FF0000"/>
                </a:solidFill>
                <a:cs typeface="B Mitra" pitchFamily="2" charset="-78"/>
              </a:rPr>
              <a:t>structure</a:t>
            </a:r>
            <a:r>
              <a:rPr lang="en-US" sz="1800" b="1" dirty="0" smtClean="0">
                <a:cs typeface="B Mitra" pitchFamily="2" charset="-78"/>
              </a:rPr>
              <a:t>                                       Handicap</a:t>
            </a:r>
          </a:p>
          <a:p>
            <a:pPr algn="l" rtl="0" eaLnBrk="1" hangingPunct="1">
              <a:buFontTx/>
              <a:buNone/>
            </a:pPr>
            <a:r>
              <a:rPr lang="en-US" sz="1800" b="1" dirty="0" smtClean="0">
                <a:cs typeface="B Mitra" pitchFamily="2" charset="-78"/>
              </a:rPr>
              <a:t>                                                       </a:t>
            </a:r>
            <a:r>
              <a:rPr lang="en-US" sz="1800" dirty="0" smtClean="0">
                <a:solidFill>
                  <a:srgbClr val="FF0000"/>
                </a:solidFill>
                <a:cs typeface="B Mitra" pitchFamily="2" charset="-78"/>
              </a:rPr>
              <a:t>barriers</a:t>
            </a:r>
          </a:p>
        </p:txBody>
      </p:sp>
      <p:sp>
        <p:nvSpPr>
          <p:cNvPr id="540674" name="Rectangle 2"/>
          <p:cNvSpPr>
            <a:spLocks noGrp="1" noChangeArrowheads="1"/>
          </p:cNvSpPr>
          <p:nvPr>
            <p:ph type="title"/>
          </p:nvPr>
        </p:nvSpPr>
        <p:spPr>
          <a:xfrm>
            <a:off x="357158" y="428604"/>
            <a:ext cx="8429683" cy="1143000"/>
          </a:xfrm>
        </p:spPr>
        <p:txBody>
          <a:bodyPr>
            <a:normAutofit fontScale="90000"/>
          </a:bodyPr>
          <a:lstStyle/>
          <a:p>
            <a:pPr rtl="0" eaLnBrk="1" fontAlgn="auto" hangingPunct="1">
              <a:spcAft>
                <a:spcPts val="0"/>
              </a:spcAft>
              <a:defRPr/>
            </a:pPr>
            <a:r>
              <a:rPr sz="2800" b="1" dirty="0">
                <a:solidFill>
                  <a:schemeClr val="tx1"/>
                </a:solidFill>
                <a:cs typeface="B Mitra" pitchFamily="2" charset="-78"/>
              </a:rPr>
              <a:t>The role of the economic, social and physical environment in transforming </a:t>
            </a:r>
            <a:r>
              <a:rPr sz="2800" b="1" dirty="0" smtClean="0">
                <a:solidFill>
                  <a:schemeClr val="tx1"/>
                </a:solidFill>
                <a:cs typeface="B Mitra" pitchFamily="2" charset="-78"/>
              </a:rPr>
              <a:t> an </a:t>
            </a:r>
            <a:r>
              <a:rPr sz="2800" b="1" dirty="0">
                <a:solidFill>
                  <a:schemeClr val="tx1"/>
                </a:solidFill>
                <a:cs typeface="B Mitra" pitchFamily="2" charset="-78"/>
              </a:rPr>
              <a:t>impairment </a:t>
            </a:r>
            <a:r>
              <a:rPr sz="2800" b="1" dirty="0" smtClean="0">
                <a:solidFill>
                  <a:schemeClr val="tx1"/>
                </a:solidFill>
                <a:cs typeface="B Mitra" pitchFamily="2" charset="-78"/>
              </a:rPr>
              <a:t>into</a:t>
            </a:r>
            <a:r>
              <a:rPr lang="fa-IR" sz="2800" b="1" dirty="0" smtClean="0">
                <a:solidFill>
                  <a:schemeClr val="tx1"/>
                </a:solidFill>
                <a:cs typeface="B Mitra" pitchFamily="2" charset="-78"/>
              </a:rPr>
              <a:t> </a:t>
            </a:r>
            <a:r>
              <a:rPr sz="2800" b="1" dirty="0" smtClean="0">
                <a:solidFill>
                  <a:schemeClr val="tx1"/>
                </a:solidFill>
                <a:cs typeface="B Mitra" pitchFamily="2" charset="-78"/>
              </a:rPr>
              <a:t> </a:t>
            </a:r>
            <a:r>
              <a:rPr sz="2800" b="1" dirty="0">
                <a:solidFill>
                  <a:schemeClr val="tx1"/>
                </a:solidFill>
                <a:cs typeface="B Mitra" pitchFamily="2" charset="-78"/>
              </a:rPr>
              <a:t>a </a:t>
            </a:r>
            <a:r>
              <a:rPr sz="2800" b="1">
                <a:solidFill>
                  <a:schemeClr val="tx1"/>
                </a:solidFill>
                <a:cs typeface="B Mitra" pitchFamily="2" charset="-78"/>
              </a:rPr>
              <a:t>disability </a:t>
            </a:r>
            <a:endParaRPr sz="2800" b="1" dirty="0">
              <a:solidFill>
                <a:schemeClr val="tx1"/>
              </a:solidFill>
              <a:cs typeface="B Mitra" pitchFamily="2" charset="-78"/>
            </a:endParaRPr>
          </a:p>
        </p:txBody>
      </p:sp>
      <p:sp>
        <p:nvSpPr>
          <p:cNvPr id="540676" name="AutoShape 4"/>
          <p:cNvSpPr>
            <a:spLocks noChangeArrowheads="1"/>
          </p:cNvSpPr>
          <p:nvPr/>
        </p:nvSpPr>
        <p:spPr bwMode="auto">
          <a:xfrm>
            <a:off x="2370535" y="3807123"/>
            <a:ext cx="1049337" cy="1062037"/>
          </a:xfrm>
          <a:prstGeom prst="righ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pPr algn="l" rtl="0" eaLnBrk="0" fontAlgn="auto" hangingPunct="0">
              <a:spcBef>
                <a:spcPts val="0"/>
              </a:spcBef>
              <a:spcAft>
                <a:spcPts val="0"/>
              </a:spcAft>
              <a:defRPr/>
            </a:pPr>
            <a:endParaRPr lang="fa-IR">
              <a:effectLst>
                <a:outerShdw blurRad="38100" dist="38100" dir="2700000" algn="tl">
                  <a:srgbClr val="000000">
                    <a:alpha val="43137"/>
                  </a:srgbClr>
                </a:outerShdw>
              </a:effectLst>
              <a:latin typeface="+mn-lt"/>
              <a:cs typeface="+mn-cs"/>
            </a:endParaRPr>
          </a:p>
        </p:txBody>
      </p:sp>
      <p:sp>
        <p:nvSpPr>
          <p:cNvPr id="540677" name="AutoShape 5"/>
          <p:cNvSpPr>
            <a:spLocks noChangeArrowheads="1"/>
          </p:cNvSpPr>
          <p:nvPr/>
        </p:nvSpPr>
        <p:spPr bwMode="auto">
          <a:xfrm>
            <a:off x="5220072" y="2922588"/>
            <a:ext cx="976313" cy="720725"/>
          </a:xfrm>
          <a:prstGeom prst="rightArrow">
            <a:avLst>
              <a:gd name="adj1" fmla="val 50000"/>
              <a:gd name="adj2" fmla="val 33866"/>
            </a:avLst>
          </a:prstGeom>
          <a:solidFill>
            <a:schemeClr val="accent1"/>
          </a:solidFill>
          <a:ln w="9525">
            <a:solidFill>
              <a:schemeClr val="tx1"/>
            </a:solidFill>
            <a:miter lim="800000"/>
            <a:headEnd/>
            <a:tailEnd/>
          </a:ln>
          <a:effectLst/>
        </p:spPr>
        <p:txBody>
          <a:bodyPr wrap="none" anchor="ctr"/>
          <a:lstStyle/>
          <a:p>
            <a:pPr algn="l" rtl="0" eaLnBrk="0" fontAlgn="auto" hangingPunct="0">
              <a:spcBef>
                <a:spcPts val="0"/>
              </a:spcBef>
              <a:spcAft>
                <a:spcPts val="0"/>
              </a:spcAft>
              <a:defRPr/>
            </a:pPr>
            <a:endParaRPr lang="fa-IR">
              <a:effectLst>
                <a:outerShdw blurRad="38100" dist="38100" dir="2700000" algn="tl">
                  <a:srgbClr val="000000">
                    <a:alpha val="43137"/>
                  </a:srgbClr>
                </a:outerShdw>
              </a:effectLst>
              <a:latin typeface="+mn-lt"/>
              <a:cs typeface="+mn-cs"/>
            </a:endParaRPr>
          </a:p>
        </p:txBody>
      </p:sp>
      <p:sp>
        <p:nvSpPr>
          <p:cNvPr id="540678" name="AutoShape 6"/>
          <p:cNvSpPr>
            <a:spLocks noChangeArrowheads="1"/>
          </p:cNvSpPr>
          <p:nvPr/>
        </p:nvSpPr>
        <p:spPr bwMode="auto">
          <a:xfrm>
            <a:off x="5251871" y="4381500"/>
            <a:ext cx="976313" cy="647700"/>
          </a:xfrm>
          <a:prstGeom prst="rightArrow">
            <a:avLst>
              <a:gd name="adj1" fmla="val 50000"/>
              <a:gd name="adj2" fmla="val 37684"/>
            </a:avLst>
          </a:prstGeom>
          <a:solidFill>
            <a:schemeClr val="accent1"/>
          </a:solidFill>
          <a:ln w="9525">
            <a:solidFill>
              <a:schemeClr val="tx1"/>
            </a:solidFill>
            <a:miter lim="800000"/>
            <a:headEnd/>
            <a:tailEnd/>
          </a:ln>
          <a:effectLst/>
        </p:spPr>
        <p:txBody>
          <a:bodyPr wrap="none" anchor="ctr"/>
          <a:lstStyle/>
          <a:p>
            <a:pPr algn="l" rtl="0" eaLnBrk="0" fontAlgn="auto" hangingPunct="0">
              <a:spcBef>
                <a:spcPts val="0"/>
              </a:spcBef>
              <a:spcAft>
                <a:spcPts val="0"/>
              </a:spcAft>
              <a:defRPr/>
            </a:pPr>
            <a:endParaRPr lang="fa-IR">
              <a:effectLst>
                <a:outerShdw blurRad="38100" dist="38100" dir="2700000" algn="tl">
                  <a:srgbClr val="000000">
                    <a:alpha val="43137"/>
                  </a:srgbClr>
                </a:outerShdw>
              </a:effectLst>
              <a:latin typeface="+mn-lt"/>
              <a:cs typeface="+mn-cs"/>
            </a:endParaRPr>
          </a:p>
        </p:txBody>
      </p:sp>
      <p:sp>
        <p:nvSpPr>
          <p:cNvPr id="540679" name="AutoShape 7"/>
          <p:cNvSpPr>
            <a:spLocks noChangeArrowheads="1"/>
          </p:cNvSpPr>
          <p:nvPr/>
        </p:nvSpPr>
        <p:spPr bwMode="auto">
          <a:xfrm rot="5400000">
            <a:off x="6978721" y="3400425"/>
            <a:ext cx="720725" cy="485775"/>
          </a:xfrm>
          <a:prstGeom prst="homePlate">
            <a:avLst>
              <a:gd name="adj" fmla="val 37092"/>
            </a:avLst>
          </a:prstGeom>
          <a:solidFill>
            <a:schemeClr val="accent1"/>
          </a:solidFill>
          <a:ln w="9525">
            <a:solidFill>
              <a:schemeClr val="tx1"/>
            </a:solidFill>
            <a:miter lim="800000"/>
            <a:headEnd/>
            <a:tailEnd/>
          </a:ln>
          <a:effectLst/>
        </p:spPr>
        <p:txBody>
          <a:bodyPr wrap="none" anchor="ctr"/>
          <a:lstStyle/>
          <a:p>
            <a:pPr algn="l" rtl="0" eaLnBrk="0" fontAlgn="auto" hangingPunct="0">
              <a:spcBef>
                <a:spcPts val="0"/>
              </a:spcBef>
              <a:spcAft>
                <a:spcPts val="0"/>
              </a:spcAft>
              <a:defRPr/>
            </a:pPr>
            <a:endParaRPr lang="fa-IR">
              <a:effectLst>
                <a:outerShdw blurRad="38100" dist="38100" dir="2700000" algn="tl">
                  <a:srgbClr val="000000">
                    <a:alpha val="43137"/>
                  </a:srgbClr>
                </a:outerShdw>
              </a:effectLst>
              <a:latin typeface="+mn-lt"/>
              <a:cs typeface="+mn-cs"/>
            </a:endParaRPr>
          </a:p>
        </p:txBody>
      </p:sp>
      <p:sp>
        <p:nvSpPr>
          <p:cNvPr id="540680" name="AutoShape 8"/>
          <p:cNvSpPr>
            <a:spLocks noChangeArrowheads="1"/>
          </p:cNvSpPr>
          <p:nvPr/>
        </p:nvSpPr>
        <p:spPr bwMode="auto">
          <a:xfrm rot="5400000">
            <a:off x="6814072" y="4724400"/>
            <a:ext cx="1000125" cy="485775"/>
          </a:xfrm>
          <a:prstGeom prst="homePlate">
            <a:avLst>
              <a:gd name="adj" fmla="val 37092"/>
            </a:avLst>
          </a:prstGeom>
          <a:solidFill>
            <a:schemeClr val="accent1"/>
          </a:solidFill>
          <a:ln w="9525">
            <a:solidFill>
              <a:schemeClr val="tx1"/>
            </a:solidFill>
            <a:miter lim="800000"/>
            <a:headEnd/>
            <a:tailEnd/>
          </a:ln>
          <a:effectLst/>
        </p:spPr>
        <p:txBody>
          <a:bodyPr wrap="none" anchor="ctr"/>
          <a:lstStyle/>
          <a:p>
            <a:pPr algn="l" rtl="0" eaLnBrk="0" fontAlgn="auto" hangingPunct="0">
              <a:spcBef>
                <a:spcPts val="0"/>
              </a:spcBef>
              <a:spcAft>
                <a:spcPts val="0"/>
              </a:spcAft>
              <a:defRPr/>
            </a:pPr>
            <a:endParaRPr lang="fa-IR">
              <a:effectLst>
                <a:outerShdw blurRad="38100" dist="38100" dir="2700000" algn="tl">
                  <a:srgbClr val="000000">
                    <a:alpha val="43137"/>
                  </a:srgbClr>
                </a:outerShdw>
              </a:effectLst>
              <a:latin typeface="+mn-lt"/>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357166"/>
            <a:ext cx="8429684" cy="1267240"/>
          </a:xfrm>
        </p:spPr>
        <p:txBody>
          <a:bodyPr>
            <a:normAutofit/>
          </a:bodyPr>
          <a:lstStyle/>
          <a:p>
            <a:r>
              <a:rPr lang="en-GB" altLang="ar-SA" sz="4800" b="1" i="1" dirty="0" smtClean="0">
                <a:solidFill>
                  <a:schemeClr val="tx1"/>
                </a:solidFill>
                <a:cs typeface="B Mitra" pitchFamily="2" charset="-78"/>
              </a:rPr>
              <a:t>Medical</a:t>
            </a:r>
            <a:r>
              <a:rPr lang="en-GB" altLang="ar-SA" sz="4800" dirty="0" smtClean="0">
                <a:solidFill>
                  <a:schemeClr val="tx1"/>
                </a:solidFill>
                <a:cs typeface="B Mitra" pitchFamily="2" charset="-78"/>
              </a:rPr>
              <a:t>  AND  </a:t>
            </a:r>
            <a:r>
              <a:rPr lang="en-GB" altLang="ar-SA" sz="4800" b="1" i="1" dirty="0" smtClean="0">
                <a:solidFill>
                  <a:schemeClr val="tx1"/>
                </a:solidFill>
                <a:cs typeface="B Mitra" pitchFamily="2" charset="-78"/>
              </a:rPr>
              <a:t>Social Models</a:t>
            </a:r>
            <a:endParaRPr lang="fa-IR" sz="4800" dirty="0"/>
          </a:p>
        </p:txBody>
      </p:sp>
      <p:sp>
        <p:nvSpPr>
          <p:cNvPr id="3" name="Content Placeholder 2"/>
          <p:cNvSpPr>
            <a:spLocks noGrp="1"/>
          </p:cNvSpPr>
          <p:nvPr>
            <p:ph sz="quarter" idx="13"/>
          </p:nvPr>
        </p:nvSpPr>
        <p:spPr>
          <a:xfrm>
            <a:off x="357158" y="2071678"/>
            <a:ext cx="3803904" cy="3877056"/>
          </a:xfrm>
        </p:spPr>
        <p:txBody>
          <a:bodyPr>
            <a:normAutofit/>
          </a:bodyPr>
          <a:lstStyle/>
          <a:p>
            <a:pPr algn="l" rtl="0"/>
            <a:r>
              <a:rPr lang="en-GB" altLang="ar-SA" b="1" dirty="0" smtClean="0">
                <a:solidFill>
                  <a:srgbClr val="FF0000"/>
                </a:solidFill>
                <a:cs typeface="B Mitra" pitchFamily="2" charset="-78"/>
              </a:rPr>
              <a:t>PERSONAL problem</a:t>
            </a:r>
          </a:p>
          <a:p>
            <a:pPr algn="l" rtl="0">
              <a:lnSpc>
                <a:spcPct val="80000"/>
              </a:lnSpc>
              <a:spcBef>
                <a:spcPct val="25000"/>
              </a:spcBef>
            </a:pPr>
            <a:r>
              <a:rPr lang="en-GB" altLang="ar-SA" b="1" dirty="0" smtClean="0">
                <a:cs typeface="B Mitra" pitchFamily="2" charset="-78"/>
              </a:rPr>
              <a:t>Medical care  	</a:t>
            </a:r>
          </a:p>
          <a:p>
            <a:pPr algn="l" rtl="0">
              <a:lnSpc>
                <a:spcPct val="80000"/>
              </a:lnSpc>
              <a:spcBef>
                <a:spcPct val="25000"/>
              </a:spcBef>
            </a:pPr>
            <a:r>
              <a:rPr lang="en-GB" altLang="ar-SA" b="1" dirty="0" smtClean="0">
                <a:solidFill>
                  <a:srgbClr val="FF0000"/>
                </a:solidFill>
                <a:cs typeface="B Mitra" pitchFamily="2" charset="-78"/>
              </a:rPr>
              <a:t>Individual treatment  </a:t>
            </a:r>
          </a:p>
          <a:p>
            <a:pPr algn="l" rtl="0">
              <a:lnSpc>
                <a:spcPct val="80000"/>
              </a:lnSpc>
              <a:spcBef>
                <a:spcPct val="25000"/>
              </a:spcBef>
            </a:pPr>
            <a:r>
              <a:rPr lang="en-GB" altLang="ar-SA" b="1" dirty="0" smtClean="0">
                <a:cs typeface="B Mitra" pitchFamily="2" charset="-78"/>
              </a:rPr>
              <a:t>Personal manipulation </a:t>
            </a:r>
          </a:p>
          <a:p>
            <a:pPr algn="l" rtl="0">
              <a:lnSpc>
                <a:spcPct val="80000"/>
              </a:lnSpc>
              <a:spcBef>
                <a:spcPct val="25000"/>
              </a:spcBef>
            </a:pPr>
            <a:r>
              <a:rPr lang="en-GB" altLang="ar-SA" b="1" dirty="0" smtClean="0">
                <a:cs typeface="B Mitra" pitchFamily="2" charset="-78"/>
              </a:rPr>
              <a:t>Behaviour 	            </a:t>
            </a:r>
          </a:p>
          <a:p>
            <a:pPr algn="l" rtl="0">
              <a:lnSpc>
                <a:spcPct val="80000"/>
              </a:lnSpc>
              <a:spcBef>
                <a:spcPct val="25000"/>
              </a:spcBef>
            </a:pPr>
            <a:r>
              <a:rPr lang="en-GB" altLang="ar-SA" b="1" dirty="0" smtClean="0">
                <a:solidFill>
                  <a:srgbClr val="FF0000"/>
                </a:solidFill>
                <a:cs typeface="B Mitra" pitchFamily="2" charset="-78"/>
              </a:rPr>
              <a:t>Care </a:t>
            </a:r>
            <a:r>
              <a:rPr lang="en-GB" altLang="ar-SA" b="1" dirty="0" smtClean="0">
                <a:cs typeface="B Mitra" pitchFamily="2" charset="-78"/>
              </a:rPr>
              <a:t>	</a:t>
            </a:r>
          </a:p>
          <a:p>
            <a:pPr algn="l" rtl="0">
              <a:lnSpc>
                <a:spcPct val="80000"/>
              </a:lnSpc>
              <a:spcBef>
                <a:spcPct val="25000"/>
              </a:spcBef>
            </a:pPr>
            <a:r>
              <a:rPr lang="en-GB" altLang="ar-SA" b="1" dirty="0" smtClean="0">
                <a:cs typeface="B Mitra" pitchFamily="2" charset="-78"/>
              </a:rPr>
              <a:t>Health care policy    </a:t>
            </a:r>
            <a:r>
              <a:rPr lang="fa-IR" altLang="ar-SA" b="1" dirty="0" smtClean="0">
                <a:cs typeface="B Mitra" pitchFamily="2" charset="-78"/>
              </a:rPr>
              <a:t>  </a:t>
            </a:r>
          </a:p>
          <a:p>
            <a:pPr algn="l" rtl="0">
              <a:lnSpc>
                <a:spcPct val="80000"/>
              </a:lnSpc>
              <a:spcBef>
                <a:spcPct val="25000"/>
              </a:spcBef>
            </a:pPr>
            <a:r>
              <a:rPr lang="en-GB" altLang="ar-SA" b="1" dirty="0" smtClean="0">
                <a:solidFill>
                  <a:srgbClr val="FF0000"/>
                </a:solidFill>
                <a:cs typeface="B Mitra" pitchFamily="2" charset="-78"/>
              </a:rPr>
              <a:t>Individual adaptation </a:t>
            </a:r>
          </a:p>
          <a:p>
            <a:pPr algn="l" rtl="0">
              <a:lnSpc>
                <a:spcPct val="80000"/>
              </a:lnSpc>
              <a:spcBef>
                <a:spcPct val="25000"/>
              </a:spcBef>
            </a:pPr>
            <a:r>
              <a:rPr lang="en-GB" altLang="ar-SA" b="1" dirty="0" smtClean="0">
                <a:cs typeface="B Mitra" pitchFamily="2" charset="-78"/>
              </a:rPr>
              <a:t>Professional help    </a:t>
            </a:r>
            <a:r>
              <a:rPr lang="fa-IR" altLang="ar-SA" b="1" dirty="0" smtClean="0">
                <a:cs typeface="B Mitra" pitchFamily="2" charset="-78"/>
              </a:rPr>
              <a:t>       </a:t>
            </a:r>
            <a:endParaRPr lang="fa-IR" b="1" dirty="0"/>
          </a:p>
        </p:txBody>
      </p:sp>
      <p:sp>
        <p:nvSpPr>
          <p:cNvPr id="4" name="Content Placeholder 3"/>
          <p:cNvSpPr>
            <a:spLocks noGrp="1"/>
          </p:cNvSpPr>
          <p:nvPr>
            <p:ph sz="quarter" idx="14"/>
          </p:nvPr>
        </p:nvSpPr>
        <p:spPr>
          <a:xfrm>
            <a:off x="4143372" y="2071678"/>
            <a:ext cx="5000628" cy="3877056"/>
          </a:xfrm>
        </p:spPr>
        <p:txBody>
          <a:bodyPr>
            <a:noAutofit/>
          </a:bodyPr>
          <a:lstStyle/>
          <a:p>
            <a:pPr algn="l" rtl="0"/>
            <a:r>
              <a:rPr lang="en-GB" altLang="ar-SA" b="1" dirty="0" smtClean="0">
                <a:solidFill>
                  <a:srgbClr val="FF0000"/>
                </a:solidFill>
                <a:cs typeface="B Mitra" pitchFamily="2" charset="-78"/>
              </a:rPr>
              <a:t>SOCIAL problem</a:t>
            </a:r>
          </a:p>
          <a:p>
            <a:pPr algn="l" rtl="0">
              <a:lnSpc>
                <a:spcPct val="80000"/>
              </a:lnSpc>
              <a:spcBef>
                <a:spcPct val="25000"/>
              </a:spcBef>
            </a:pPr>
            <a:r>
              <a:rPr lang="en-GB" altLang="ar-SA" b="1" dirty="0" smtClean="0">
                <a:cs typeface="B Mitra" pitchFamily="2" charset="-78"/>
              </a:rPr>
              <a:t>Bio-psychosocial integration </a:t>
            </a:r>
          </a:p>
          <a:p>
            <a:pPr algn="l" rtl="0">
              <a:lnSpc>
                <a:spcPct val="80000"/>
              </a:lnSpc>
              <a:spcBef>
                <a:spcPct val="25000"/>
              </a:spcBef>
            </a:pPr>
            <a:r>
              <a:rPr lang="en-GB" altLang="ar-SA" b="1" dirty="0" smtClean="0">
                <a:solidFill>
                  <a:srgbClr val="FF0000"/>
                </a:solidFill>
                <a:cs typeface="B Mitra" pitchFamily="2" charset="-78"/>
              </a:rPr>
              <a:t>Social action</a:t>
            </a:r>
          </a:p>
          <a:p>
            <a:pPr algn="l" rtl="0">
              <a:lnSpc>
                <a:spcPct val="80000"/>
              </a:lnSpc>
              <a:spcBef>
                <a:spcPct val="25000"/>
              </a:spcBef>
            </a:pPr>
            <a:r>
              <a:rPr lang="en-US" altLang="ar-SA" b="1" dirty="0" smtClean="0">
                <a:cs typeface="B Mitra" pitchFamily="2" charset="-78"/>
              </a:rPr>
              <a:t>E</a:t>
            </a:r>
            <a:r>
              <a:rPr lang="en-GB" altLang="ar-SA" b="1" dirty="0" smtClean="0">
                <a:cs typeface="B Mitra" pitchFamily="2" charset="-78"/>
              </a:rPr>
              <a:t>environmental  adjustment</a:t>
            </a:r>
          </a:p>
          <a:p>
            <a:pPr algn="l" rtl="0">
              <a:lnSpc>
                <a:spcPct val="80000"/>
              </a:lnSpc>
              <a:spcBef>
                <a:spcPct val="25000"/>
              </a:spcBef>
            </a:pPr>
            <a:r>
              <a:rPr lang="en-GB" altLang="ar-SA" b="1" dirty="0" smtClean="0">
                <a:cs typeface="B Mitra" pitchFamily="2" charset="-78"/>
              </a:rPr>
              <a:t>Attitude 	</a:t>
            </a:r>
          </a:p>
          <a:p>
            <a:pPr algn="l" rtl="0">
              <a:lnSpc>
                <a:spcPct val="80000"/>
              </a:lnSpc>
              <a:spcBef>
                <a:spcPct val="25000"/>
              </a:spcBef>
            </a:pPr>
            <a:r>
              <a:rPr lang="en-GB" altLang="ar-SA" b="1" dirty="0" smtClean="0">
                <a:solidFill>
                  <a:srgbClr val="FF0000"/>
                </a:solidFill>
                <a:cs typeface="B Mitra" pitchFamily="2" charset="-78"/>
              </a:rPr>
              <a:t>Human rights</a:t>
            </a:r>
          </a:p>
          <a:p>
            <a:pPr algn="l" rtl="0">
              <a:lnSpc>
                <a:spcPct val="80000"/>
              </a:lnSpc>
              <a:spcBef>
                <a:spcPct val="25000"/>
              </a:spcBef>
            </a:pPr>
            <a:r>
              <a:rPr lang="en-GB" altLang="ar-SA" b="1" dirty="0" smtClean="0">
                <a:cs typeface="B Mitra" pitchFamily="2" charset="-78"/>
              </a:rPr>
              <a:t>Politics	</a:t>
            </a:r>
          </a:p>
          <a:p>
            <a:pPr algn="l" rtl="0">
              <a:lnSpc>
                <a:spcPct val="80000"/>
              </a:lnSpc>
              <a:spcBef>
                <a:spcPct val="25000"/>
              </a:spcBef>
            </a:pPr>
            <a:r>
              <a:rPr lang="en-GB" altLang="ar-SA" b="1" dirty="0" smtClean="0">
                <a:solidFill>
                  <a:srgbClr val="FF0000"/>
                </a:solidFill>
                <a:cs typeface="B Mitra" pitchFamily="2" charset="-78"/>
              </a:rPr>
              <a:t>Social change</a:t>
            </a:r>
          </a:p>
          <a:p>
            <a:pPr algn="l" rtl="0">
              <a:lnSpc>
                <a:spcPct val="80000"/>
              </a:lnSpc>
              <a:spcBef>
                <a:spcPct val="25000"/>
              </a:spcBef>
            </a:pPr>
            <a:r>
              <a:rPr lang="en-GB" altLang="ar-SA" b="1" dirty="0" smtClean="0">
                <a:cs typeface="B Mitra" pitchFamily="2" charset="-78"/>
              </a:rPr>
              <a:t>Individual &amp; collective responsibility</a:t>
            </a:r>
          </a:p>
          <a:p>
            <a:pPr algn="l" rtl="0">
              <a:lnSpc>
                <a:spcPct val="80000"/>
              </a:lnSpc>
              <a:spcBef>
                <a:spcPct val="25000"/>
              </a:spcBef>
            </a:pPr>
            <a:endParaRPr lang="fa-IR"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17500" y="285750"/>
            <a:ext cx="8637588" cy="983010"/>
          </a:xfrm>
        </p:spPr>
        <p:txBody>
          <a:bodyPr>
            <a:noAutofit/>
          </a:bodyPr>
          <a:lstStyle/>
          <a:p>
            <a:pPr eaLnBrk="1" hangingPunct="1"/>
            <a:r>
              <a:rPr lang="ar-SA" sz="4000" b="1" dirty="0" smtClean="0">
                <a:solidFill>
                  <a:schemeClr val="tx1"/>
                </a:solidFill>
                <a:cs typeface="B Mitra" pitchFamily="2" charset="-78"/>
              </a:rPr>
              <a:t>تخمين ميزان شيوع ناتواني ها</a:t>
            </a:r>
            <a:r>
              <a:rPr lang="fa-IR" sz="4000" b="1" dirty="0" smtClean="0">
                <a:solidFill>
                  <a:schemeClr val="tx1"/>
                </a:solidFill>
                <a:cs typeface="B Mitra" pitchFamily="2" charset="-78"/>
              </a:rPr>
              <a:t> </a:t>
            </a:r>
            <a:r>
              <a:rPr lang="ar-SA" sz="4000" b="1" dirty="0" smtClean="0">
                <a:solidFill>
                  <a:schemeClr val="tx1"/>
                </a:solidFill>
                <a:cs typeface="B Mitra" pitchFamily="2" charset="-78"/>
              </a:rPr>
              <a:t>در كشورهاي درحال توسعه</a:t>
            </a:r>
            <a:endParaRPr lang="en-US" sz="4000" b="1" dirty="0" smtClean="0">
              <a:solidFill>
                <a:schemeClr val="tx1"/>
              </a:solidFill>
              <a:cs typeface="B Mitra" pitchFamily="2" charset="-78"/>
            </a:endParaRPr>
          </a:p>
        </p:txBody>
      </p:sp>
      <p:graphicFrame>
        <p:nvGraphicFramePr>
          <p:cNvPr id="16387" name="Group 3"/>
          <p:cNvGraphicFramePr>
            <a:graphicFrameLocks noGrp="1"/>
          </p:cNvGraphicFramePr>
          <p:nvPr>
            <p:ph type="tbl" idx="1"/>
          </p:nvPr>
        </p:nvGraphicFramePr>
        <p:xfrm>
          <a:off x="685800" y="1484313"/>
          <a:ext cx="7772400" cy="4962528"/>
        </p:xfrm>
        <a:graphic>
          <a:graphicData uri="http://schemas.openxmlformats.org/drawingml/2006/table">
            <a:tbl>
              <a:tblPr/>
              <a:tblGrid>
                <a:gridCol w="3886200"/>
                <a:gridCol w="3886200"/>
              </a:tblGrid>
              <a:tr h="55086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ar-SA" sz="2600" b="1" i="0" u="none" strike="noStrike" cap="none" normalizeH="0" baseline="0" dirty="0" smtClean="0">
                          <a:ln>
                            <a:noFill/>
                          </a:ln>
                          <a:solidFill>
                            <a:srgbClr val="FF0000"/>
                          </a:solidFill>
                          <a:effectLst/>
                          <a:latin typeface="2  Mitra"/>
                          <a:cs typeface="B Mitra" pitchFamily="2" charset="-78"/>
                        </a:rPr>
                        <a:t>ميزان شيوع          </a:t>
                      </a:r>
                      <a:endParaRPr kumimoji="0" lang="en-US" sz="2600" b="1" i="0" u="none" strike="noStrike" cap="none" normalizeH="0" baseline="0" dirty="0" smtClean="0">
                        <a:ln>
                          <a:noFill/>
                        </a:ln>
                        <a:solidFill>
                          <a:srgbClr val="FF0000"/>
                        </a:solidFill>
                        <a:effectLst/>
                        <a:latin typeface="2  Mitra"/>
                        <a:cs typeface="B Mitra" pitchFamily="2" charset="-78"/>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ar-SA" sz="2600" b="1" i="0" u="none" strike="noStrike" cap="none" normalizeH="0" baseline="0" smtClean="0">
                          <a:ln>
                            <a:noFill/>
                          </a:ln>
                          <a:solidFill>
                            <a:srgbClr val="FF0000"/>
                          </a:solidFill>
                          <a:effectLst/>
                          <a:latin typeface="2  Mitra"/>
                          <a:cs typeface="B Mitra" pitchFamily="2" charset="-78"/>
                        </a:rPr>
                        <a:t>نوع محدوديت     </a:t>
                      </a:r>
                      <a:endParaRPr kumimoji="0" lang="en-US" sz="2600" b="1" i="0" u="none" strike="noStrike" cap="none" normalizeH="0" baseline="0" dirty="0" smtClean="0">
                        <a:ln>
                          <a:noFill/>
                        </a:ln>
                        <a:solidFill>
                          <a:srgbClr val="FF0000"/>
                        </a:solidFill>
                        <a:effectLst/>
                        <a:latin typeface="2  Mitra"/>
                        <a:cs typeface="B Mitra" pitchFamily="2" charset="-78"/>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552450">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fa-IR" sz="2600" b="1" i="0" u="none" strike="noStrike" cap="none" normalizeH="0" baseline="0" dirty="0" smtClean="0">
                          <a:ln>
                            <a:noFill/>
                          </a:ln>
                          <a:solidFill>
                            <a:schemeClr val="tx1"/>
                          </a:solidFill>
                          <a:effectLst/>
                          <a:latin typeface="2  Mitra"/>
                          <a:cs typeface="B Mitra" pitchFamily="2" charset="-78"/>
                        </a:rPr>
                        <a:t>2/0-2/5 </a:t>
                      </a:r>
                      <a:r>
                        <a:rPr kumimoji="0" lang="ar-SA" sz="2600" b="1" i="0" u="none" strike="noStrike" cap="none" normalizeH="0" baseline="0" dirty="0" smtClean="0">
                          <a:ln>
                            <a:noFill/>
                          </a:ln>
                          <a:solidFill>
                            <a:schemeClr val="tx1"/>
                          </a:solidFill>
                          <a:effectLst/>
                          <a:latin typeface="2  Mitra"/>
                          <a:cs typeface="B Mitra" pitchFamily="2" charset="-78"/>
                        </a:rPr>
                        <a:t>درصد        </a:t>
                      </a:r>
                      <a:endParaRPr kumimoji="0" lang="en-US" sz="2600" b="1" i="0" u="none" strike="noStrike" cap="none" normalizeH="0" baseline="0" dirty="0" smtClean="0">
                        <a:ln>
                          <a:noFill/>
                        </a:ln>
                        <a:solidFill>
                          <a:schemeClr val="tx1"/>
                        </a:solidFill>
                        <a:effectLst/>
                        <a:latin typeface="2  Mitra"/>
                        <a:cs typeface="B Mitra" pitchFamily="2" charset="-78"/>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ar-SA" sz="2600" b="1" i="0" u="none" strike="noStrike" cap="none" normalizeH="0" baseline="0" smtClean="0">
                          <a:ln>
                            <a:noFill/>
                          </a:ln>
                          <a:solidFill>
                            <a:schemeClr val="tx1"/>
                          </a:solidFill>
                          <a:effectLst/>
                          <a:latin typeface="2  Mitra"/>
                          <a:cs typeface="B Mitra" pitchFamily="2" charset="-78"/>
                        </a:rPr>
                        <a:t>اختلالات حركتي     </a:t>
                      </a:r>
                      <a:endParaRPr kumimoji="0" lang="en-US" sz="2600" b="1" i="0" u="none" strike="noStrike" cap="none" normalizeH="0" baseline="0" dirty="0" smtClean="0">
                        <a:ln>
                          <a:noFill/>
                        </a:ln>
                        <a:solidFill>
                          <a:schemeClr val="tx1"/>
                        </a:solidFill>
                        <a:effectLst/>
                        <a:latin typeface="2  Mitra"/>
                        <a:cs typeface="B Mitra" pitchFamily="2" charset="-78"/>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550863">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fa-IR" sz="2600" b="1" i="0" u="none" strike="noStrike" cap="none" normalizeH="0" baseline="0" dirty="0" smtClean="0">
                          <a:ln>
                            <a:noFill/>
                          </a:ln>
                          <a:solidFill>
                            <a:schemeClr val="tx1"/>
                          </a:solidFill>
                          <a:effectLst/>
                          <a:latin typeface="2  Mitra"/>
                          <a:cs typeface="B Mitra" pitchFamily="2" charset="-78"/>
                        </a:rPr>
                        <a:t>0/5-0/8 </a:t>
                      </a:r>
                      <a:r>
                        <a:rPr kumimoji="0" lang="en-US" sz="2600" b="1" i="0" u="none" strike="noStrike" cap="none" normalizeH="0" baseline="0" dirty="0" smtClean="0">
                          <a:ln>
                            <a:noFill/>
                          </a:ln>
                          <a:solidFill>
                            <a:schemeClr val="tx1"/>
                          </a:solidFill>
                          <a:effectLst/>
                          <a:latin typeface="2  Mitra"/>
                          <a:cs typeface="B Mitra" pitchFamily="2" charset="-78"/>
                        </a:rPr>
                        <a:t> </a:t>
                      </a:r>
                      <a:r>
                        <a:rPr kumimoji="0" lang="ar-SA" sz="2600" b="1" i="0" u="none" strike="noStrike" cap="none" normalizeH="0" baseline="0" dirty="0" smtClean="0">
                          <a:ln>
                            <a:noFill/>
                          </a:ln>
                          <a:solidFill>
                            <a:schemeClr val="tx1"/>
                          </a:solidFill>
                          <a:effectLst/>
                          <a:latin typeface="2  Mitra"/>
                          <a:cs typeface="B Mitra" pitchFamily="2" charset="-78"/>
                        </a:rPr>
                        <a:t>درصد        </a:t>
                      </a:r>
                      <a:endParaRPr kumimoji="0" lang="en-US" sz="2600" b="1" i="0" u="none" strike="noStrike" cap="none" normalizeH="0" baseline="0" dirty="0" smtClean="0">
                        <a:ln>
                          <a:noFill/>
                        </a:ln>
                        <a:solidFill>
                          <a:schemeClr val="tx1"/>
                        </a:solidFill>
                        <a:effectLst/>
                        <a:latin typeface="2  Mitra"/>
                        <a:cs typeface="B Mitra" pitchFamily="2" charset="-78"/>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ar-SA" sz="2600" b="1" i="0" u="none" strike="noStrike" cap="none" normalizeH="0" baseline="0" smtClean="0">
                          <a:ln>
                            <a:noFill/>
                          </a:ln>
                          <a:solidFill>
                            <a:schemeClr val="tx1"/>
                          </a:solidFill>
                          <a:effectLst/>
                          <a:latin typeface="2  Mitra"/>
                          <a:cs typeface="B Mitra" pitchFamily="2" charset="-78"/>
                        </a:rPr>
                        <a:t>اختلالات بينائي     </a:t>
                      </a:r>
                      <a:endParaRPr kumimoji="0" lang="en-US" sz="2600" b="1" i="0" u="none" strike="noStrike" cap="none" normalizeH="0" baseline="0" dirty="0" smtClean="0">
                        <a:ln>
                          <a:noFill/>
                        </a:ln>
                        <a:solidFill>
                          <a:schemeClr val="tx1"/>
                        </a:solidFill>
                        <a:effectLst/>
                        <a:latin typeface="2  Mitra"/>
                        <a:cs typeface="B Mitra" pitchFamily="2" charset="-78"/>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550863">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fa-IR" sz="2600" b="1" i="0" u="none" strike="noStrike" cap="none" normalizeH="0" baseline="0" dirty="0" smtClean="0">
                          <a:ln>
                            <a:noFill/>
                          </a:ln>
                          <a:solidFill>
                            <a:schemeClr val="tx1"/>
                          </a:solidFill>
                          <a:effectLst/>
                          <a:latin typeface="2  Mitra"/>
                          <a:cs typeface="B Mitra" pitchFamily="2" charset="-78"/>
                        </a:rPr>
                        <a:t>0/5-0/8 </a:t>
                      </a:r>
                      <a:r>
                        <a:rPr kumimoji="0" lang="ar-SA" sz="2600" b="1" i="0" u="none" strike="noStrike" cap="none" normalizeH="0" baseline="0" dirty="0" smtClean="0">
                          <a:ln>
                            <a:noFill/>
                          </a:ln>
                          <a:solidFill>
                            <a:schemeClr val="tx1"/>
                          </a:solidFill>
                          <a:effectLst/>
                          <a:latin typeface="2  Mitra"/>
                          <a:cs typeface="B Mitra" pitchFamily="2" charset="-78"/>
                        </a:rPr>
                        <a:t> درصد        </a:t>
                      </a:r>
                      <a:endParaRPr kumimoji="0" lang="en-US" sz="2600" b="1" i="0" u="none" strike="noStrike" cap="none" normalizeH="0" baseline="0" dirty="0" smtClean="0">
                        <a:ln>
                          <a:noFill/>
                        </a:ln>
                        <a:solidFill>
                          <a:schemeClr val="tx1"/>
                        </a:solidFill>
                        <a:effectLst/>
                        <a:latin typeface="2  Mitra"/>
                        <a:cs typeface="B Mitra" pitchFamily="2" charset="-78"/>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ar-SA" sz="2600" b="1" i="0" u="none" strike="noStrike" cap="none" normalizeH="0" baseline="0" dirty="0" smtClean="0">
                          <a:ln>
                            <a:noFill/>
                          </a:ln>
                          <a:solidFill>
                            <a:schemeClr val="tx1"/>
                          </a:solidFill>
                          <a:effectLst/>
                          <a:latin typeface="2  Mitra"/>
                          <a:cs typeface="B Mitra" pitchFamily="2" charset="-78"/>
                        </a:rPr>
                        <a:t>اختلالات گفتاري وشنوائي     </a:t>
                      </a:r>
                      <a:endParaRPr kumimoji="0" lang="en-US" sz="2600" b="1" i="0" u="none" strike="noStrike" cap="none" normalizeH="0" baseline="0" dirty="0" smtClean="0">
                        <a:ln>
                          <a:noFill/>
                        </a:ln>
                        <a:solidFill>
                          <a:schemeClr val="tx1"/>
                        </a:solidFill>
                        <a:effectLst/>
                        <a:latin typeface="2  Mitra"/>
                        <a:cs typeface="B Mitra" pitchFamily="2" charset="-78"/>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552450">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fa-IR" sz="2600" b="1" i="0" u="none" strike="noStrike" cap="none" normalizeH="0" baseline="0" dirty="0" smtClean="0">
                          <a:ln>
                            <a:noFill/>
                          </a:ln>
                          <a:solidFill>
                            <a:schemeClr val="tx1"/>
                          </a:solidFill>
                          <a:effectLst/>
                          <a:latin typeface="2  Mitra"/>
                          <a:cs typeface="B Mitra" pitchFamily="2" charset="-78"/>
                        </a:rPr>
                        <a:t>0/2-0/4 </a:t>
                      </a:r>
                      <a:r>
                        <a:rPr kumimoji="0" lang="ar-SA" sz="2600" b="1" i="0" u="none" strike="noStrike" cap="none" normalizeH="0" baseline="0" dirty="0" smtClean="0">
                          <a:ln>
                            <a:noFill/>
                          </a:ln>
                          <a:solidFill>
                            <a:schemeClr val="tx1"/>
                          </a:solidFill>
                          <a:effectLst/>
                          <a:latin typeface="2  Mitra"/>
                          <a:cs typeface="B Mitra" pitchFamily="2" charset="-78"/>
                        </a:rPr>
                        <a:t> درصد        </a:t>
                      </a:r>
                      <a:endParaRPr kumimoji="0" lang="en-US" sz="2600" b="1" i="0" u="none" strike="noStrike" cap="none" normalizeH="0" baseline="0" dirty="0" smtClean="0">
                        <a:ln>
                          <a:noFill/>
                        </a:ln>
                        <a:solidFill>
                          <a:schemeClr val="tx1"/>
                        </a:solidFill>
                        <a:effectLst/>
                        <a:latin typeface="2  Mitra"/>
                        <a:cs typeface="B Mitra" pitchFamily="2" charset="-78"/>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ar-SA" sz="2600" b="1" i="0" u="none" strike="noStrike" cap="none" normalizeH="0" baseline="0" smtClean="0">
                          <a:ln>
                            <a:noFill/>
                          </a:ln>
                          <a:solidFill>
                            <a:schemeClr val="tx1"/>
                          </a:solidFill>
                          <a:effectLst/>
                          <a:latin typeface="2  Mitra"/>
                          <a:cs typeface="B Mitra" pitchFamily="2" charset="-78"/>
                        </a:rPr>
                        <a:t>اختلالات يادگيري     </a:t>
                      </a:r>
                      <a:endParaRPr kumimoji="0" lang="en-US" sz="2600" b="1" i="0" u="none" strike="noStrike" cap="none" normalizeH="0" baseline="0" dirty="0" smtClean="0">
                        <a:ln>
                          <a:noFill/>
                        </a:ln>
                        <a:solidFill>
                          <a:schemeClr val="tx1"/>
                        </a:solidFill>
                        <a:effectLst/>
                        <a:latin typeface="2  Mitra"/>
                        <a:cs typeface="B Mitra" pitchFamily="2" charset="-78"/>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550863">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fa-IR" sz="2600" b="1" i="0" u="none" strike="noStrike" cap="none" normalizeH="0" baseline="0" dirty="0" smtClean="0">
                          <a:ln>
                            <a:noFill/>
                          </a:ln>
                          <a:solidFill>
                            <a:schemeClr val="tx1"/>
                          </a:solidFill>
                          <a:effectLst/>
                          <a:latin typeface="2  Mitra"/>
                          <a:cs typeface="B Mitra" pitchFamily="2" charset="-78"/>
                        </a:rPr>
                        <a:t>0/3-0/6 </a:t>
                      </a:r>
                      <a:r>
                        <a:rPr kumimoji="0" lang="ar-SA" sz="2600" b="1" i="0" u="none" strike="noStrike" cap="none" normalizeH="0" baseline="0" dirty="0" smtClean="0">
                          <a:ln>
                            <a:noFill/>
                          </a:ln>
                          <a:solidFill>
                            <a:schemeClr val="tx1"/>
                          </a:solidFill>
                          <a:effectLst/>
                          <a:latin typeface="2  Mitra"/>
                          <a:cs typeface="B Mitra" pitchFamily="2" charset="-78"/>
                        </a:rPr>
                        <a:t> درصد        </a:t>
                      </a:r>
                      <a:endParaRPr kumimoji="0" lang="en-US" sz="2600" b="1" i="0" u="none" strike="noStrike" cap="none" normalizeH="0" baseline="0" dirty="0" smtClean="0">
                        <a:ln>
                          <a:noFill/>
                        </a:ln>
                        <a:solidFill>
                          <a:schemeClr val="tx1"/>
                        </a:solidFill>
                        <a:effectLst/>
                        <a:latin typeface="2  Mitra"/>
                        <a:cs typeface="B Mitra" pitchFamily="2" charset="-78"/>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ar-SA" sz="2600" b="1" i="0" u="none" strike="noStrike" cap="none" normalizeH="0" baseline="0" smtClean="0">
                          <a:ln>
                            <a:noFill/>
                          </a:ln>
                          <a:solidFill>
                            <a:schemeClr val="tx1"/>
                          </a:solidFill>
                          <a:effectLst/>
                          <a:latin typeface="2  Mitra"/>
                          <a:cs typeface="B Mitra" pitchFamily="2" charset="-78"/>
                        </a:rPr>
                        <a:t>صرع مزمن     </a:t>
                      </a:r>
                      <a:endParaRPr kumimoji="0" lang="en-US" sz="2600" b="1" i="0" u="none" strike="noStrike" cap="none" normalizeH="0" baseline="0" dirty="0" smtClean="0">
                        <a:ln>
                          <a:noFill/>
                        </a:ln>
                        <a:solidFill>
                          <a:schemeClr val="tx1"/>
                        </a:solidFill>
                        <a:effectLst/>
                        <a:latin typeface="2  Mitra"/>
                        <a:cs typeface="B Mitra" pitchFamily="2" charset="-78"/>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550863">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fa-IR" sz="2600" b="1" i="0" u="none" strike="noStrike" cap="none" normalizeH="0" baseline="0" dirty="0" smtClean="0">
                          <a:ln>
                            <a:noFill/>
                          </a:ln>
                          <a:solidFill>
                            <a:schemeClr val="tx1"/>
                          </a:solidFill>
                          <a:effectLst/>
                          <a:latin typeface="2  Mitra"/>
                          <a:cs typeface="B Mitra" pitchFamily="2" charset="-78"/>
                        </a:rPr>
                        <a:t>0/1-0/2 </a:t>
                      </a:r>
                      <a:r>
                        <a:rPr kumimoji="0" lang="ar-SA" sz="2600" b="1" i="0" u="none" strike="noStrike" cap="none" normalizeH="0" baseline="0" dirty="0" smtClean="0">
                          <a:ln>
                            <a:noFill/>
                          </a:ln>
                          <a:solidFill>
                            <a:schemeClr val="tx1"/>
                          </a:solidFill>
                          <a:effectLst/>
                          <a:latin typeface="2  Mitra"/>
                          <a:cs typeface="B Mitra" pitchFamily="2" charset="-78"/>
                        </a:rPr>
                        <a:t> درصد        </a:t>
                      </a:r>
                      <a:endParaRPr kumimoji="0" lang="en-US" sz="2600" b="1" i="0" u="none" strike="noStrike" cap="none" normalizeH="0" baseline="0" dirty="0" smtClean="0">
                        <a:ln>
                          <a:noFill/>
                        </a:ln>
                        <a:solidFill>
                          <a:schemeClr val="tx1"/>
                        </a:solidFill>
                        <a:effectLst/>
                        <a:latin typeface="2  Mitra"/>
                        <a:cs typeface="B Mitra" pitchFamily="2" charset="-78"/>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ar-SA" sz="2600" b="1" i="0" u="none" strike="noStrike" cap="none" normalizeH="0" baseline="0" smtClean="0">
                          <a:ln>
                            <a:noFill/>
                          </a:ln>
                          <a:solidFill>
                            <a:schemeClr val="tx1"/>
                          </a:solidFill>
                          <a:effectLst/>
                          <a:latin typeface="2  Mitra"/>
                          <a:cs typeface="B Mitra" pitchFamily="2" charset="-78"/>
                        </a:rPr>
                        <a:t>اختلالات رفتاري     </a:t>
                      </a:r>
                      <a:endParaRPr kumimoji="0" lang="en-US" sz="2600" b="1" i="0" u="none" strike="noStrike" cap="none" normalizeH="0" baseline="0" dirty="0" smtClean="0">
                        <a:ln>
                          <a:noFill/>
                        </a:ln>
                        <a:solidFill>
                          <a:schemeClr val="tx1"/>
                        </a:solidFill>
                        <a:effectLst/>
                        <a:latin typeface="2  Mitra"/>
                        <a:cs typeface="B Mitra" pitchFamily="2" charset="-78"/>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552450">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fa-IR" sz="2600" b="1" i="0" u="none" strike="noStrike" cap="none" normalizeH="0" baseline="0" dirty="0" smtClean="0">
                          <a:ln>
                            <a:noFill/>
                          </a:ln>
                          <a:solidFill>
                            <a:schemeClr val="tx1"/>
                          </a:solidFill>
                          <a:effectLst/>
                          <a:latin typeface="2  Mitra"/>
                          <a:cs typeface="B Mitra" pitchFamily="2" charset="-78"/>
                        </a:rPr>
                        <a:t>2/0-3/0 </a:t>
                      </a:r>
                      <a:r>
                        <a:rPr kumimoji="0" lang="ar-SA" sz="2600" b="1" i="0" u="none" strike="noStrike" cap="none" normalizeH="0" baseline="0" dirty="0" smtClean="0">
                          <a:ln>
                            <a:noFill/>
                          </a:ln>
                          <a:solidFill>
                            <a:schemeClr val="tx1"/>
                          </a:solidFill>
                          <a:effectLst/>
                          <a:latin typeface="2  Mitra"/>
                          <a:cs typeface="B Mitra" pitchFamily="2" charset="-78"/>
                        </a:rPr>
                        <a:t> درصد        </a:t>
                      </a:r>
                      <a:endParaRPr kumimoji="0" lang="en-US" sz="2600" b="1" i="0" u="none" strike="noStrike" cap="none" normalizeH="0" baseline="0" dirty="0" smtClean="0">
                        <a:ln>
                          <a:noFill/>
                        </a:ln>
                        <a:solidFill>
                          <a:schemeClr val="tx1"/>
                        </a:solidFill>
                        <a:effectLst/>
                        <a:latin typeface="2  Mitra"/>
                        <a:cs typeface="B Mitra" pitchFamily="2" charset="-78"/>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ar-SA" sz="2600" b="1" i="0" u="none" strike="noStrike" cap="none" normalizeH="0" baseline="0" smtClean="0">
                          <a:ln>
                            <a:noFill/>
                          </a:ln>
                          <a:solidFill>
                            <a:schemeClr val="tx1"/>
                          </a:solidFill>
                          <a:effectLst/>
                          <a:latin typeface="2  Mitra"/>
                          <a:cs typeface="B Mitra" pitchFamily="2" charset="-78"/>
                        </a:rPr>
                        <a:t>اختلالات چندگانه     </a:t>
                      </a:r>
                      <a:endParaRPr kumimoji="0" lang="en-US" sz="2600" b="1" i="0" u="none" strike="noStrike" cap="none" normalizeH="0" baseline="0" dirty="0" smtClean="0">
                        <a:ln>
                          <a:noFill/>
                        </a:ln>
                        <a:solidFill>
                          <a:schemeClr val="tx1"/>
                        </a:solidFill>
                        <a:effectLst/>
                        <a:latin typeface="2  Mitra"/>
                        <a:cs typeface="B Mitra" pitchFamily="2" charset="-78"/>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550863">
                <a:tc>
                  <a:txBody>
                    <a:bodyPr/>
                    <a:lstStyle/>
                    <a:p>
                      <a:pPr marL="0" marR="0" lvl="0" indent="0" algn="ctr" defTabSz="914400" rtl="1" eaLnBrk="1" fontAlgn="base" latinLnBrk="0" hangingPunct="1">
                        <a:lnSpc>
                          <a:spcPct val="100000"/>
                        </a:lnSpc>
                        <a:spcBef>
                          <a:spcPct val="20000"/>
                        </a:spcBef>
                        <a:spcAft>
                          <a:spcPct val="0"/>
                        </a:spcAft>
                        <a:buClr>
                          <a:schemeClr val="accent2"/>
                        </a:buClr>
                        <a:buSzTx/>
                        <a:buFont typeface="Wingdings" pitchFamily="2" charset="2"/>
                        <a:buNone/>
                        <a:tabLst/>
                      </a:pPr>
                      <a:r>
                        <a:rPr kumimoji="0" lang="fa-IR" sz="2600" b="1" i="0" u="none" strike="noStrike" cap="none" normalizeH="0" baseline="0" dirty="0" smtClean="0">
                          <a:ln>
                            <a:noFill/>
                          </a:ln>
                          <a:solidFill>
                            <a:schemeClr val="tx1"/>
                          </a:solidFill>
                          <a:effectLst/>
                          <a:latin typeface="2  Mitra"/>
                          <a:cs typeface="B Mitra" pitchFamily="2" charset="-78"/>
                        </a:rPr>
                        <a:t>   4-5 </a:t>
                      </a:r>
                      <a:r>
                        <a:rPr kumimoji="0" lang="ar-SA" sz="2600" b="1" i="0" u="none" strike="noStrike" cap="none" normalizeH="0" baseline="0" dirty="0" smtClean="0">
                          <a:ln>
                            <a:noFill/>
                          </a:ln>
                          <a:solidFill>
                            <a:schemeClr val="tx1"/>
                          </a:solidFill>
                          <a:effectLst/>
                          <a:latin typeface="2  Mitra"/>
                          <a:cs typeface="B Mitra" pitchFamily="2" charset="-78"/>
                        </a:rPr>
                        <a:t> درصد        </a:t>
                      </a:r>
                      <a:endParaRPr kumimoji="0" lang="en-US" sz="2600" b="1" i="0" u="none" strike="noStrike" cap="none" normalizeH="0" baseline="0" dirty="0" smtClean="0">
                        <a:ln>
                          <a:noFill/>
                        </a:ln>
                        <a:solidFill>
                          <a:schemeClr val="tx1"/>
                        </a:solidFill>
                        <a:effectLst/>
                        <a:latin typeface="2  Mitra"/>
                        <a:cs typeface="B Mitra" pitchFamily="2" charset="-78"/>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ar-SA" sz="2600" b="1" i="0" u="none" strike="noStrike" cap="none" normalizeH="0" baseline="0" dirty="0" smtClean="0">
                          <a:ln>
                            <a:noFill/>
                          </a:ln>
                          <a:solidFill>
                            <a:schemeClr val="tx1"/>
                          </a:solidFill>
                          <a:effectLst/>
                          <a:latin typeface="2  Mitra"/>
                          <a:cs typeface="B Mitra" pitchFamily="2" charset="-78"/>
                        </a:rPr>
                        <a:t>جمع      </a:t>
                      </a:r>
                      <a:endParaRPr kumimoji="0" lang="en-US" sz="2600" b="1" i="0" u="none" strike="noStrike" cap="none" normalizeH="0" baseline="0" dirty="0" smtClean="0">
                        <a:ln>
                          <a:noFill/>
                        </a:ln>
                        <a:solidFill>
                          <a:schemeClr val="tx1"/>
                        </a:solidFill>
                        <a:effectLst/>
                        <a:latin typeface="2  Mitra"/>
                        <a:cs typeface="B Mitra" pitchFamily="2" charset="-78"/>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3"/>
          <p:cNvSpPr>
            <a:spLocks noGrp="1" noChangeArrowheads="1"/>
          </p:cNvSpPr>
          <p:nvPr>
            <p:ph type="ctrTitle"/>
          </p:nvPr>
        </p:nvSpPr>
        <p:spPr>
          <a:xfrm rot="18616240">
            <a:off x="-555636" y="1260878"/>
            <a:ext cx="4664075" cy="1555750"/>
          </a:xfrm>
        </p:spPr>
        <p:txBody>
          <a:bodyPr/>
          <a:lstStyle/>
          <a:p>
            <a:pPr eaLnBrk="1" hangingPunct="1"/>
            <a:r>
              <a:rPr lang="ar-SA" sz="7200" b="1" dirty="0" smtClean="0">
                <a:solidFill>
                  <a:schemeClr val="accent6">
                    <a:lumMod val="60000"/>
                    <a:lumOff val="40000"/>
                  </a:schemeClr>
                </a:solidFill>
                <a:effectLst/>
                <a:cs typeface="B Mitra" pitchFamily="2" charset="-78"/>
              </a:rPr>
              <a:t>نـاتـوانـي</a:t>
            </a:r>
            <a:endParaRPr lang="fa-IR" sz="7200" b="1" dirty="0" smtClean="0">
              <a:solidFill>
                <a:schemeClr val="accent6">
                  <a:lumMod val="60000"/>
                  <a:lumOff val="40000"/>
                </a:schemeClr>
              </a:solidFill>
              <a:effectLst/>
              <a:cs typeface="B Mitra" pitchFamily="2" charset="-78"/>
            </a:endParaRPr>
          </a:p>
        </p:txBody>
      </p:sp>
      <p:sp>
        <p:nvSpPr>
          <p:cNvPr id="287748" name="Rectangle 4"/>
          <p:cNvSpPr>
            <a:spLocks noGrp="1" noChangeArrowheads="1"/>
          </p:cNvSpPr>
          <p:nvPr>
            <p:ph type="subTitle" idx="1"/>
          </p:nvPr>
        </p:nvSpPr>
        <p:spPr>
          <a:xfrm>
            <a:off x="971600" y="4149080"/>
            <a:ext cx="7416800" cy="2160240"/>
          </a:xfrm>
        </p:spPr>
        <p:txBody>
          <a:bodyPr>
            <a:noAutofit/>
          </a:bodyPr>
          <a:lstStyle/>
          <a:p>
            <a:pPr eaLnBrk="1" fontAlgn="auto" hangingPunct="1">
              <a:lnSpc>
                <a:spcPct val="90000"/>
              </a:lnSpc>
              <a:spcAft>
                <a:spcPts val="0"/>
              </a:spcAft>
              <a:buFont typeface="Wingdings 2"/>
              <a:buNone/>
              <a:defRPr/>
            </a:pPr>
            <a:r>
              <a:rPr lang="ar-SA" sz="8000" b="1" dirty="0">
                <a:solidFill>
                  <a:schemeClr val="bg2">
                    <a:lumMod val="20000"/>
                    <a:lumOff val="80000"/>
                  </a:schemeClr>
                </a:solidFill>
                <a:effectLst/>
                <a:cs typeface="B Mitra" pitchFamily="2" charset="-78"/>
              </a:rPr>
              <a:t>بخشي از تجربه انساني</a:t>
            </a:r>
            <a:r>
              <a:rPr lang="ar-SA" sz="6000" b="1" dirty="0">
                <a:solidFill>
                  <a:schemeClr val="bg2">
                    <a:lumMod val="20000"/>
                    <a:lumOff val="80000"/>
                  </a:schemeClr>
                </a:solidFill>
                <a:effectLst/>
                <a:cs typeface="B Mitra" pitchFamily="2" charset="-78"/>
              </a:rPr>
              <a:t> </a:t>
            </a:r>
            <a:endParaRPr lang="en-US" sz="6000" b="1" dirty="0">
              <a:solidFill>
                <a:schemeClr val="bg2">
                  <a:lumMod val="20000"/>
                  <a:lumOff val="80000"/>
                </a:schemeClr>
              </a:solidFill>
              <a:effectLst/>
              <a:cs typeface="B Mitra" pitchFamily="2" charset="-78"/>
            </a:endParaRPr>
          </a:p>
        </p:txBody>
      </p:sp>
      <p:pic>
        <p:nvPicPr>
          <p:cNvPr id="41989" name="Picture 1" descr="E:\picj\28.jpg"/>
          <p:cNvPicPr>
            <a:picLocks noChangeAspect="1" noChangeArrowheads="1"/>
          </p:cNvPicPr>
          <p:nvPr/>
        </p:nvPicPr>
        <p:blipFill>
          <a:blip r:embed="rId3" cstate="print"/>
          <a:srcRect/>
          <a:stretch>
            <a:fillRect/>
          </a:stretch>
        </p:blipFill>
        <p:spPr bwMode="auto">
          <a:xfrm>
            <a:off x="4139952" y="620688"/>
            <a:ext cx="3863975" cy="2432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179512" y="980728"/>
            <a:ext cx="8637588" cy="1203325"/>
          </a:xfrm>
        </p:spPr>
        <p:txBody>
          <a:bodyPr anchor="ctr"/>
          <a:lstStyle/>
          <a:p>
            <a:pPr algn="r" eaLnBrk="1" hangingPunct="1"/>
            <a:r>
              <a:rPr lang="ar-SA" sz="7200" b="1" i="1" dirty="0" smtClean="0">
                <a:solidFill>
                  <a:srgbClr val="0000FF"/>
                </a:solidFill>
                <a:cs typeface="B Mitra" pitchFamily="2" charset="-78"/>
              </a:rPr>
              <a:t> </a:t>
            </a:r>
            <a:r>
              <a:rPr lang="ar-SA" sz="7200" b="1" i="1" dirty="0" smtClean="0">
                <a:solidFill>
                  <a:srgbClr val="FF0066"/>
                </a:solidFill>
                <a:cs typeface="B Mitra" pitchFamily="2" charset="-78"/>
              </a:rPr>
              <a:t>توانبخشي</a:t>
            </a:r>
            <a:endParaRPr lang="en-US" sz="7200" b="1" i="1" dirty="0" smtClean="0">
              <a:solidFill>
                <a:srgbClr val="FF0066"/>
              </a:solidFill>
              <a:cs typeface="B Mitra" pitchFamily="2" charset="-78"/>
            </a:endParaRPr>
          </a:p>
        </p:txBody>
      </p:sp>
      <p:sp>
        <p:nvSpPr>
          <p:cNvPr id="3076" name="Rectangle 3"/>
          <p:cNvSpPr>
            <a:spLocks noGrp="1" noChangeArrowheads="1"/>
          </p:cNvSpPr>
          <p:nvPr>
            <p:ph type="subTitle" idx="1"/>
          </p:nvPr>
        </p:nvSpPr>
        <p:spPr>
          <a:xfrm>
            <a:off x="467544" y="3789040"/>
            <a:ext cx="8064500" cy="2781892"/>
          </a:xfrm>
        </p:spPr>
        <p:txBody>
          <a:bodyPr>
            <a:normAutofit fontScale="92500" lnSpcReduction="20000"/>
          </a:bodyPr>
          <a:lstStyle/>
          <a:p>
            <a:pPr algn="just" eaLnBrk="1" hangingPunct="1"/>
            <a:r>
              <a:rPr lang="ar-SA" sz="3200" b="1" dirty="0" smtClean="0">
                <a:cs typeface="B Mitra" pitchFamily="2" charset="-78"/>
              </a:rPr>
              <a:t>     توانبخشي در برگيرنده اهداف معين براي كاستن ازتاثير ناتواني، توانمند ساختن فرد براي رسيدن به استقلال وحضور در اجتماع ،خودگرداني وكسب زندگي با كيفيت بهترمي باشد. </a:t>
            </a:r>
            <a:r>
              <a:rPr lang="ar-SA" sz="3200" b="1" u="sng" dirty="0" smtClean="0">
                <a:cs typeface="B Mitra" pitchFamily="2" charset="-78"/>
              </a:rPr>
              <a:t>توانبخشي نه تنها شامل آموزش به افراد داراي ناتواني ومعلوليت است ، </a:t>
            </a:r>
            <a:r>
              <a:rPr lang="ar-SA" sz="3200" b="1" u="sng" dirty="0" smtClean="0">
                <a:solidFill>
                  <a:srgbClr val="002060"/>
                </a:solidFill>
                <a:cs typeface="B Mitra" pitchFamily="2" charset="-78"/>
              </a:rPr>
              <a:t>بلكه مداخلاتي را در نظامهاي عمومي جامعه به منظور تطابق و مناسب سازي محيط، تدارك حمايت از حقوق انساني و توانمند سازي آن انجام مي دهد</a:t>
            </a:r>
            <a:r>
              <a:rPr lang="ar-SA" sz="3200" b="1" u="sng" dirty="0" smtClean="0">
                <a:cs typeface="B Mitra" pitchFamily="2" charset="-78"/>
              </a:rPr>
              <a:t>.</a:t>
            </a:r>
          </a:p>
        </p:txBody>
      </p:sp>
      <p:graphicFrame>
        <p:nvGraphicFramePr>
          <p:cNvPr id="3074" name="Object 4"/>
          <p:cNvGraphicFramePr>
            <a:graphicFrameLocks/>
          </p:cNvGraphicFramePr>
          <p:nvPr>
            <p:extLst>
              <p:ext uri="{D42A27DB-BD31-4B8C-83A1-F6EECF244321}">
                <p14:modId xmlns:p14="http://schemas.microsoft.com/office/powerpoint/2010/main" xmlns="" val="3919609035"/>
              </p:ext>
            </p:extLst>
          </p:nvPr>
        </p:nvGraphicFramePr>
        <p:xfrm>
          <a:off x="539552" y="980728"/>
          <a:ext cx="2663825" cy="2349500"/>
        </p:xfrm>
        <a:graphic>
          <a:graphicData uri="http://schemas.openxmlformats.org/presentationml/2006/ole">
            <p:oleObj spid="_x0000_s3079" name="Clip" r:id="rId5" imgW="3659752" imgH="2488602" progId="">
              <p:embed/>
            </p:oleObj>
          </a:graphicData>
        </a:graphic>
      </p:graphicFrame>
    </p:spTree>
  </p:cSld>
  <p:clrMapOvr>
    <a:masterClrMapping/>
  </p:clrMapOvr>
  <p:transition>
    <p:random/>
    <p:sndAc>
      <p:stSnd>
        <p:snd r:embed="rId4" name="camera.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Rectangle 3"/>
          <p:cNvSpPr>
            <a:spLocks noGrp="1" noChangeArrowheads="1"/>
          </p:cNvSpPr>
          <p:nvPr>
            <p:ph idx="1"/>
          </p:nvPr>
        </p:nvSpPr>
        <p:spPr>
          <a:xfrm>
            <a:off x="301624" y="2132856"/>
            <a:ext cx="8662863" cy="4153644"/>
          </a:xfrm>
        </p:spPr>
        <p:txBody>
          <a:bodyPr/>
          <a:lstStyle/>
          <a:p>
            <a:pPr marL="533400" indent="-533400" algn="just" eaLnBrk="1" hangingPunct="1">
              <a:lnSpc>
                <a:spcPct val="80000"/>
              </a:lnSpc>
              <a:defRPr/>
            </a:pPr>
            <a:r>
              <a:rPr lang="ar-SA" sz="2800" b="1" dirty="0" smtClean="0">
                <a:cs typeface="B Mitra" pitchFamily="2" charset="-78"/>
              </a:rPr>
              <a:t>حمايت از حقوق انساني وظيفه دولتها در همه جوامع و براي همه شهروندان است. افراد داراي ناتواني و معلوليت بايد حقوق مشابهي براي زندگي همچون ديگر شهروندان داشته باشند</a:t>
            </a:r>
            <a:r>
              <a:rPr lang="en-US" sz="2800" b="1" dirty="0" smtClean="0">
                <a:cs typeface="B Mitra" pitchFamily="2" charset="-78"/>
              </a:rPr>
              <a:t> </a:t>
            </a:r>
            <a:r>
              <a:rPr lang="ar-SA" sz="2800" b="1" dirty="0" smtClean="0">
                <a:cs typeface="B Mitra" pitchFamily="2" charset="-78"/>
              </a:rPr>
              <a:t>و</a:t>
            </a:r>
            <a:r>
              <a:rPr lang="en-US" sz="2800" b="1" dirty="0" smtClean="0">
                <a:cs typeface="B Mitra" pitchFamily="2" charset="-78"/>
              </a:rPr>
              <a:t> </a:t>
            </a:r>
            <a:r>
              <a:rPr lang="ar-SA" sz="2800" b="1" dirty="0" smtClean="0">
                <a:cs typeface="B Mitra" pitchFamily="2" charset="-78"/>
              </a:rPr>
              <a:t>نبايد هيچ استثنائي وجود داشته باشد، ليكن توجه و</a:t>
            </a:r>
            <a:r>
              <a:rPr lang="en-US" sz="2800" b="1" dirty="0">
                <a:cs typeface="B Mitra" pitchFamily="2" charset="-78"/>
              </a:rPr>
              <a:t>ی</a:t>
            </a:r>
            <a:r>
              <a:rPr lang="ar-SA" sz="2800" b="1" dirty="0" smtClean="0">
                <a:cs typeface="B Mitra" pitchFamily="2" charset="-78"/>
              </a:rPr>
              <a:t>ژه اي در موادر زير لازم است:</a:t>
            </a:r>
          </a:p>
          <a:p>
            <a:pPr marL="914400" lvl="1" indent="-457200" eaLnBrk="1" hangingPunct="1">
              <a:lnSpc>
                <a:spcPct val="80000"/>
              </a:lnSpc>
              <a:defRPr/>
            </a:pPr>
            <a:r>
              <a:rPr lang="ar-SA" sz="2400" b="1" dirty="0" smtClean="0">
                <a:solidFill>
                  <a:srgbClr val="FF0000"/>
                </a:solidFill>
                <a:effectLst>
                  <a:outerShdw blurRad="38100" dist="38100" dir="2700000" algn="tl">
                    <a:srgbClr val="000000"/>
                  </a:outerShdw>
                </a:effectLst>
                <a:cs typeface="B Mitra" pitchFamily="2" charset="-78"/>
              </a:rPr>
              <a:t>دسترسي به خدمات بهداشتي واجتماعي                                  </a:t>
            </a:r>
          </a:p>
          <a:p>
            <a:pPr marL="914400" lvl="1" indent="-457200" eaLnBrk="1" hangingPunct="1">
              <a:lnSpc>
                <a:spcPct val="80000"/>
              </a:lnSpc>
              <a:defRPr/>
            </a:pPr>
            <a:r>
              <a:rPr lang="ar-SA" sz="2400" b="1" dirty="0" smtClean="0">
                <a:solidFill>
                  <a:srgbClr val="FF0000"/>
                </a:solidFill>
                <a:effectLst>
                  <a:outerShdw blurRad="38100" dist="38100" dir="2700000" algn="tl">
                    <a:srgbClr val="000000"/>
                  </a:outerShdw>
                </a:effectLst>
                <a:cs typeface="B Mitra" pitchFamily="2" charset="-78"/>
              </a:rPr>
              <a:t>توانمندسازي وايجادفرصتهاي برابردركسب درآمد                    </a:t>
            </a:r>
          </a:p>
          <a:p>
            <a:pPr marL="914400" lvl="1" indent="-457200" eaLnBrk="1" hangingPunct="1">
              <a:lnSpc>
                <a:spcPct val="80000"/>
              </a:lnSpc>
              <a:defRPr/>
            </a:pPr>
            <a:r>
              <a:rPr lang="ar-SA" sz="2400" b="1" dirty="0" smtClean="0">
                <a:solidFill>
                  <a:srgbClr val="FF0000"/>
                </a:solidFill>
                <a:effectLst>
                  <a:outerShdw blurRad="38100" dist="38100" dir="2700000" algn="tl">
                    <a:srgbClr val="000000"/>
                  </a:outerShdw>
                </a:effectLst>
                <a:cs typeface="B Mitra" pitchFamily="2" charset="-78"/>
              </a:rPr>
              <a:t>به اياب وذهاب و مناسب سازي اماكن عمومي                           </a:t>
            </a:r>
          </a:p>
          <a:p>
            <a:pPr marL="914400" lvl="1" indent="-457200" eaLnBrk="1" hangingPunct="1">
              <a:lnSpc>
                <a:spcPct val="80000"/>
              </a:lnSpc>
              <a:defRPr/>
            </a:pPr>
            <a:r>
              <a:rPr lang="ar-SA" sz="2400" b="1" dirty="0" smtClean="0">
                <a:solidFill>
                  <a:srgbClr val="FF0000"/>
                </a:solidFill>
                <a:effectLst>
                  <a:outerShdw blurRad="38100" dist="38100" dir="2700000" algn="tl">
                    <a:srgbClr val="000000"/>
                  </a:outerShdw>
                </a:effectLst>
                <a:cs typeface="B Mitra" pitchFamily="2" charset="-78"/>
              </a:rPr>
              <a:t>به زندگي فرهنگي واجتماعي ( ورزش ،</a:t>
            </a:r>
            <a:r>
              <a:rPr lang="en-US" sz="2400" b="1" dirty="0" smtClean="0">
                <a:solidFill>
                  <a:srgbClr val="FF0000"/>
                </a:solidFill>
                <a:effectLst>
                  <a:outerShdw blurRad="38100" dist="38100" dir="2700000" algn="tl">
                    <a:srgbClr val="000000"/>
                  </a:outerShdw>
                </a:effectLst>
                <a:cs typeface="B Mitra" pitchFamily="2" charset="-78"/>
              </a:rPr>
              <a:t> </a:t>
            </a:r>
            <a:r>
              <a:rPr lang="ar-SA" sz="2400" b="1" dirty="0" smtClean="0">
                <a:solidFill>
                  <a:srgbClr val="FF0000"/>
                </a:solidFill>
                <a:effectLst>
                  <a:outerShdw blurRad="38100" dist="38100" dir="2700000" algn="tl">
                    <a:srgbClr val="000000"/>
                  </a:outerShdw>
                </a:effectLst>
                <a:cs typeface="B Mitra" pitchFamily="2" charset="-78"/>
              </a:rPr>
              <a:t>اوقات فراغت،تفريحات و...)</a:t>
            </a:r>
          </a:p>
          <a:p>
            <a:pPr marL="914400" lvl="1" indent="-457200" eaLnBrk="1" hangingPunct="1">
              <a:lnSpc>
                <a:spcPct val="80000"/>
              </a:lnSpc>
              <a:defRPr/>
            </a:pPr>
            <a:r>
              <a:rPr lang="ar-SA" sz="2400" b="1" dirty="0" smtClean="0">
                <a:solidFill>
                  <a:srgbClr val="FF0000"/>
                </a:solidFill>
                <a:effectLst>
                  <a:outerShdw blurRad="38100" dist="38100" dir="2700000" algn="tl">
                    <a:srgbClr val="000000"/>
                  </a:outerShdw>
                </a:effectLst>
                <a:cs typeface="B Mitra" pitchFamily="2" charset="-78"/>
              </a:rPr>
              <a:t> به آموزش ، مسكن و اطلاعات   </a:t>
            </a:r>
          </a:p>
          <a:p>
            <a:pPr marL="914400" lvl="1" indent="-457200" eaLnBrk="1" hangingPunct="1">
              <a:lnSpc>
                <a:spcPct val="80000"/>
              </a:lnSpc>
              <a:defRPr/>
            </a:pPr>
            <a:r>
              <a:rPr lang="ar-SA" sz="2400" b="1" dirty="0" smtClean="0">
                <a:solidFill>
                  <a:srgbClr val="FF0000"/>
                </a:solidFill>
                <a:effectLst>
                  <a:outerShdw blurRad="38100" dist="38100" dir="2700000" algn="tl">
                    <a:srgbClr val="000000"/>
                  </a:outerShdw>
                </a:effectLst>
                <a:cs typeface="B Mitra" pitchFamily="2" charset="-78"/>
              </a:rPr>
              <a:t>به ايفا نمايندگي ومشاركت كامل سياسي درتمام زمينه ها</a:t>
            </a:r>
            <a:endParaRPr lang="en-US" sz="2400" b="1" dirty="0" smtClean="0">
              <a:solidFill>
                <a:srgbClr val="FF0000"/>
              </a:solidFill>
              <a:effectLst>
                <a:outerShdw blurRad="38100" dist="38100" dir="2700000" algn="tl">
                  <a:srgbClr val="000000"/>
                </a:outerShdw>
              </a:effectLst>
              <a:cs typeface="B Mitra" pitchFamily="2" charset="-78"/>
            </a:endParaRPr>
          </a:p>
        </p:txBody>
      </p:sp>
      <p:sp>
        <p:nvSpPr>
          <p:cNvPr id="209922" name="Rectangle 2"/>
          <p:cNvSpPr>
            <a:spLocks noGrp="1" noChangeArrowheads="1"/>
          </p:cNvSpPr>
          <p:nvPr>
            <p:ph type="title"/>
          </p:nvPr>
        </p:nvSpPr>
        <p:spPr/>
        <p:txBody>
          <a:bodyPr anchor="ctr"/>
          <a:lstStyle/>
          <a:p>
            <a:pPr algn="r" eaLnBrk="1" hangingPunct="1">
              <a:defRPr/>
            </a:pPr>
            <a:r>
              <a:rPr lang="ar-SA" b="1" dirty="0" smtClean="0">
                <a:solidFill>
                  <a:schemeClr val="bg1">
                    <a:lumMod val="65000"/>
                  </a:schemeClr>
                </a:solidFill>
                <a:effectLst>
                  <a:outerShdw blurRad="38100" dist="38100" dir="2700000" algn="tl">
                    <a:srgbClr val="000000"/>
                  </a:outerShdw>
                </a:effectLst>
                <a:cs typeface="B Mitra" pitchFamily="2" charset="-78"/>
              </a:rPr>
              <a:t>حقوق معلولين </a:t>
            </a:r>
            <a:endParaRPr lang="en-US" b="1" dirty="0" smtClean="0">
              <a:solidFill>
                <a:schemeClr val="bg1">
                  <a:lumMod val="65000"/>
                </a:schemeClr>
              </a:solidFill>
              <a:effectLst>
                <a:outerShdw blurRad="38100" dist="38100" dir="2700000" algn="tl">
                  <a:srgbClr val="000000"/>
                </a:outerShdw>
              </a:effectLst>
              <a:cs typeface="B Mitra" pitchFamily="2" charset="-78"/>
            </a:endParaRPr>
          </a:p>
        </p:txBody>
      </p:sp>
      <p:graphicFrame>
        <p:nvGraphicFramePr>
          <p:cNvPr id="4098" name="Object 4"/>
          <p:cNvGraphicFramePr>
            <a:graphicFrameLocks/>
          </p:cNvGraphicFramePr>
          <p:nvPr>
            <p:extLst>
              <p:ext uri="{D42A27DB-BD31-4B8C-83A1-F6EECF244321}">
                <p14:modId xmlns:p14="http://schemas.microsoft.com/office/powerpoint/2010/main" xmlns="" val="2505323514"/>
              </p:ext>
            </p:extLst>
          </p:nvPr>
        </p:nvGraphicFramePr>
        <p:xfrm>
          <a:off x="0" y="5301208"/>
          <a:ext cx="1907704" cy="1556792"/>
        </p:xfrm>
        <a:graphic>
          <a:graphicData uri="http://schemas.openxmlformats.org/presentationml/2006/ole">
            <p:oleObj spid="_x0000_s4103" name="ClipArt" r:id="rId4" imgW="3657600" imgH="2691994" progId="">
              <p:embed/>
            </p:oleObj>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971600" y="980728"/>
            <a:ext cx="7848600" cy="1143000"/>
          </a:xfrm>
        </p:spPr>
        <p:txBody>
          <a:bodyPr lIns="92075" tIns="46038" rIns="92075" bIns="46038"/>
          <a:lstStyle/>
          <a:p>
            <a:pPr algn="r" eaLnBrk="1" hangingPunct="1">
              <a:defRPr/>
            </a:pPr>
            <a:r>
              <a:rPr lang="ar-SA" sz="6600" b="1" dirty="0" smtClean="0">
                <a:solidFill>
                  <a:srgbClr val="000099"/>
                </a:solidFill>
                <a:effectLst>
                  <a:outerShdw blurRad="38100" dist="38100" dir="2700000" algn="tl">
                    <a:srgbClr val="000000"/>
                  </a:outerShdw>
                </a:effectLst>
                <a:cs typeface="B Mitra" pitchFamily="2" charset="-78"/>
              </a:rPr>
              <a:t>مساوي سازي فرصتها</a:t>
            </a:r>
            <a:endParaRPr lang="en-US" sz="6600" b="1" dirty="0" smtClean="0">
              <a:solidFill>
                <a:srgbClr val="000099"/>
              </a:solidFill>
              <a:effectLst>
                <a:outerShdw blurRad="38100" dist="38100" dir="2700000" algn="tl">
                  <a:srgbClr val="000000"/>
                </a:outerShdw>
              </a:effectLst>
              <a:cs typeface="B Mitra" pitchFamily="2" charset="-78"/>
            </a:endParaRPr>
          </a:p>
        </p:txBody>
      </p:sp>
      <p:sp>
        <p:nvSpPr>
          <p:cNvPr id="43011" name="Rectangle 3"/>
          <p:cNvSpPr>
            <a:spLocks noGrp="1" noChangeArrowheads="1"/>
          </p:cNvSpPr>
          <p:nvPr>
            <p:ph type="subTitle" idx="1"/>
          </p:nvPr>
        </p:nvSpPr>
        <p:spPr>
          <a:xfrm>
            <a:off x="457200" y="3645024"/>
            <a:ext cx="8458200" cy="2664296"/>
          </a:xfrm>
          <a:noFill/>
        </p:spPr>
        <p:txBody>
          <a:bodyPr lIns="92075" tIns="46038" rIns="92075" bIns="46038">
            <a:normAutofit fontScale="92500"/>
          </a:bodyPr>
          <a:lstStyle/>
          <a:p>
            <a:pPr algn="just" eaLnBrk="1" hangingPunct="1"/>
            <a:r>
              <a:rPr lang="ar-SA" sz="3600" b="1" dirty="0" smtClean="0">
                <a:solidFill>
                  <a:srgbClr val="002060"/>
                </a:solidFill>
                <a:cs typeface="B Mitra" pitchFamily="2" charset="-78"/>
              </a:rPr>
              <a:t>فرآيندي است كه ازطريق آن نظامهاي گوناگون اجتماعي ومحيطي نظيرخدمات (</a:t>
            </a:r>
            <a:r>
              <a:rPr lang="en-US" sz="3600" b="1" dirty="0" smtClean="0">
                <a:solidFill>
                  <a:srgbClr val="002060"/>
                </a:solidFill>
                <a:cs typeface="B Mitra" pitchFamily="2" charset="-78"/>
              </a:rPr>
              <a:t> </a:t>
            </a:r>
            <a:r>
              <a:rPr lang="ar-SA" sz="3600" b="1" dirty="0" smtClean="0">
                <a:solidFill>
                  <a:srgbClr val="002060"/>
                </a:solidFill>
                <a:cs typeface="B Mitra" pitchFamily="2" charset="-78"/>
              </a:rPr>
              <a:t>اجتماعي،</a:t>
            </a:r>
            <a:r>
              <a:rPr lang="en-US" sz="3600" b="1" dirty="0" smtClean="0">
                <a:solidFill>
                  <a:srgbClr val="002060"/>
                </a:solidFill>
                <a:cs typeface="B Mitra" pitchFamily="2" charset="-78"/>
              </a:rPr>
              <a:t> </a:t>
            </a:r>
            <a:r>
              <a:rPr lang="ar-SA" sz="3600" b="1" dirty="0" smtClean="0">
                <a:solidFill>
                  <a:srgbClr val="002060"/>
                </a:solidFill>
                <a:cs typeface="B Mitra" pitchFamily="2" charset="-78"/>
              </a:rPr>
              <a:t>بهداشتي ) فعاليتهاي (آموزشي ، حرفه اي ، ورزشي ، مذهبي ، تفريحي و..) مسكن ، حمل ونقل ، اطلاع رساني و اطلاعات دردسترس همه افراد به ويژه افراد داراي معلوليت قرار مي گيرد.</a:t>
            </a:r>
            <a:endParaRPr lang="en-US" sz="3600" b="1" dirty="0" smtClean="0">
              <a:solidFill>
                <a:srgbClr val="002060"/>
              </a:solidFill>
              <a:cs typeface="B Mitra" pitchFamily="2" charset="-78"/>
            </a:endParaRPr>
          </a:p>
        </p:txBody>
      </p:sp>
      <p:pic>
        <p:nvPicPr>
          <p:cNvPr id="43012" name="Picture 5" descr="akids"/>
          <p:cNvPicPr>
            <a:picLocks noChangeAspect="1" noChangeArrowheads="1"/>
          </p:cNvPicPr>
          <p:nvPr/>
        </p:nvPicPr>
        <p:blipFill>
          <a:blip r:embed="rId3" cstate="print"/>
          <a:srcRect/>
          <a:stretch>
            <a:fillRect/>
          </a:stretch>
        </p:blipFill>
        <p:spPr bwMode="auto">
          <a:xfrm>
            <a:off x="323528" y="980728"/>
            <a:ext cx="2232025" cy="2301875"/>
          </a:xfrm>
          <a:prstGeom prst="rect">
            <a:avLst/>
          </a:prstGeom>
          <a:noFill/>
          <a:ln w="9525">
            <a:noFill/>
            <a:miter lim="800000"/>
            <a:headEnd/>
            <a:tailEnd/>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val 2"/>
          <p:cNvSpPr>
            <a:spLocks noChangeArrowheads="1"/>
          </p:cNvSpPr>
          <p:nvPr/>
        </p:nvSpPr>
        <p:spPr bwMode="auto">
          <a:xfrm>
            <a:off x="1981200" y="838200"/>
            <a:ext cx="1219200" cy="1066800"/>
          </a:xfrm>
          <a:prstGeom prst="ellipse">
            <a:avLst/>
          </a:prstGeom>
          <a:solidFill>
            <a:srgbClr val="008000"/>
          </a:solidFill>
          <a:ln w="9525">
            <a:solidFill>
              <a:schemeClr val="tx1"/>
            </a:solidFill>
            <a:round/>
            <a:headEnd/>
            <a:tailEnd/>
          </a:ln>
        </p:spPr>
        <p:txBody>
          <a:bodyPr wrap="none" anchor="ctr"/>
          <a:lstStyle/>
          <a:p>
            <a:pPr algn="ctr"/>
            <a:r>
              <a:rPr lang="ar-SA" sz="2400" b="1">
                <a:solidFill>
                  <a:srgbClr val="FFFF00"/>
                </a:solidFill>
                <a:latin typeface="Times New Roman" pitchFamily="18" charset="0"/>
                <a:cs typeface="Zar" pitchFamily="2" charset="-78"/>
              </a:rPr>
              <a:t>مسكن </a:t>
            </a:r>
            <a:endParaRPr lang="en-US" sz="2400" b="1">
              <a:solidFill>
                <a:srgbClr val="FFFF00"/>
              </a:solidFill>
              <a:latin typeface="Times New Roman" pitchFamily="18" charset="0"/>
              <a:cs typeface="Zar" pitchFamily="2" charset="-78"/>
            </a:endParaRPr>
          </a:p>
        </p:txBody>
      </p:sp>
      <p:sp>
        <p:nvSpPr>
          <p:cNvPr id="44035" name="Oval 3"/>
          <p:cNvSpPr>
            <a:spLocks noChangeArrowheads="1"/>
          </p:cNvSpPr>
          <p:nvPr/>
        </p:nvSpPr>
        <p:spPr bwMode="auto">
          <a:xfrm>
            <a:off x="3962400" y="381000"/>
            <a:ext cx="1066800" cy="990600"/>
          </a:xfrm>
          <a:prstGeom prst="ellipse">
            <a:avLst/>
          </a:prstGeom>
          <a:solidFill>
            <a:srgbClr val="0000FF"/>
          </a:solidFill>
          <a:ln w="9525">
            <a:solidFill>
              <a:schemeClr val="tx1"/>
            </a:solidFill>
            <a:round/>
            <a:headEnd/>
            <a:tailEnd/>
          </a:ln>
        </p:spPr>
        <p:txBody>
          <a:bodyPr wrap="none" anchor="ctr"/>
          <a:lstStyle/>
          <a:p>
            <a:pPr algn="ctr"/>
            <a:r>
              <a:rPr lang="ar-SA" sz="2400" b="1">
                <a:solidFill>
                  <a:srgbClr val="FFFF00"/>
                </a:solidFill>
                <a:latin typeface="Times New Roman" pitchFamily="18" charset="0"/>
                <a:cs typeface="Zar" pitchFamily="2" charset="-78"/>
              </a:rPr>
              <a:t>اشتغال </a:t>
            </a:r>
            <a:endParaRPr lang="en-US" sz="2400" b="1">
              <a:solidFill>
                <a:srgbClr val="FFFF00"/>
              </a:solidFill>
              <a:latin typeface="Times New Roman" pitchFamily="18" charset="0"/>
              <a:cs typeface="Zar" pitchFamily="2" charset="-78"/>
            </a:endParaRPr>
          </a:p>
        </p:txBody>
      </p:sp>
      <p:sp>
        <p:nvSpPr>
          <p:cNvPr id="44036" name="Oval 4"/>
          <p:cNvSpPr>
            <a:spLocks noChangeArrowheads="1"/>
          </p:cNvSpPr>
          <p:nvPr/>
        </p:nvSpPr>
        <p:spPr bwMode="auto">
          <a:xfrm>
            <a:off x="5562600" y="381000"/>
            <a:ext cx="1752600" cy="1371600"/>
          </a:xfrm>
          <a:prstGeom prst="ellipse">
            <a:avLst/>
          </a:prstGeom>
          <a:solidFill>
            <a:srgbClr val="339966"/>
          </a:solidFill>
          <a:ln w="9525">
            <a:solidFill>
              <a:schemeClr val="tx1"/>
            </a:solidFill>
            <a:round/>
            <a:headEnd/>
            <a:tailEnd/>
          </a:ln>
        </p:spPr>
        <p:txBody>
          <a:bodyPr wrap="none" anchor="ctr"/>
          <a:lstStyle/>
          <a:p>
            <a:pPr algn="ctr"/>
            <a:r>
              <a:rPr lang="ar-SA" sz="2000" b="1">
                <a:solidFill>
                  <a:srgbClr val="FFFF00"/>
                </a:solidFill>
                <a:latin typeface="Times New Roman" pitchFamily="18" charset="0"/>
                <a:cs typeface="Zar" pitchFamily="2" charset="-78"/>
              </a:rPr>
              <a:t>وسائل توانپزشكي </a:t>
            </a:r>
          </a:p>
          <a:p>
            <a:pPr algn="ctr"/>
            <a:r>
              <a:rPr lang="ar-SA" sz="2000" b="1">
                <a:solidFill>
                  <a:srgbClr val="FFFF00"/>
                </a:solidFill>
                <a:latin typeface="Times New Roman" pitchFamily="18" charset="0"/>
                <a:cs typeface="Zar" pitchFamily="2" charset="-78"/>
              </a:rPr>
              <a:t>مناسب </a:t>
            </a:r>
            <a:endParaRPr lang="en-US" sz="2000" b="1">
              <a:solidFill>
                <a:srgbClr val="FFFF00"/>
              </a:solidFill>
              <a:latin typeface="Times New Roman" pitchFamily="18" charset="0"/>
              <a:cs typeface="Zar" pitchFamily="2" charset="-78"/>
            </a:endParaRPr>
          </a:p>
        </p:txBody>
      </p:sp>
      <p:sp>
        <p:nvSpPr>
          <p:cNvPr id="44037" name="Oval 5"/>
          <p:cNvSpPr>
            <a:spLocks noChangeArrowheads="1"/>
          </p:cNvSpPr>
          <p:nvPr/>
        </p:nvSpPr>
        <p:spPr bwMode="auto">
          <a:xfrm>
            <a:off x="6705600" y="1905000"/>
            <a:ext cx="2057400" cy="2057400"/>
          </a:xfrm>
          <a:prstGeom prst="ellipse">
            <a:avLst/>
          </a:prstGeom>
          <a:solidFill>
            <a:srgbClr val="008080"/>
          </a:solidFill>
          <a:ln w="9525">
            <a:solidFill>
              <a:schemeClr val="tx1"/>
            </a:solidFill>
            <a:round/>
            <a:headEnd/>
            <a:tailEnd/>
          </a:ln>
        </p:spPr>
        <p:txBody>
          <a:bodyPr wrap="none" anchor="ctr"/>
          <a:lstStyle/>
          <a:p>
            <a:pPr algn="ctr"/>
            <a:r>
              <a:rPr lang="ar-SA" b="1">
                <a:solidFill>
                  <a:srgbClr val="FFFF00"/>
                </a:solidFill>
                <a:latin typeface="Times New Roman" pitchFamily="18" charset="0"/>
                <a:cs typeface="Zar" pitchFamily="2" charset="-78"/>
              </a:rPr>
              <a:t>ضعف آگاهي جامعه از</a:t>
            </a:r>
          </a:p>
          <a:p>
            <a:pPr algn="ctr"/>
            <a:r>
              <a:rPr lang="ar-SA" b="1">
                <a:solidFill>
                  <a:srgbClr val="FFFF00"/>
                </a:solidFill>
                <a:latin typeface="Times New Roman" pitchFamily="18" charset="0"/>
                <a:cs typeface="Zar" pitchFamily="2" charset="-78"/>
              </a:rPr>
              <a:t>مشكلات ، نيازها و </a:t>
            </a:r>
          </a:p>
          <a:p>
            <a:pPr algn="ctr"/>
            <a:r>
              <a:rPr lang="ar-SA" b="1">
                <a:solidFill>
                  <a:srgbClr val="FFFF00"/>
                </a:solidFill>
                <a:latin typeface="Times New Roman" pitchFamily="18" charset="0"/>
                <a:cs typeface="Zar" pitchFamily="2" charset="-78"/>
              </a:rPr>
              <a:t>توانمنديهاي معلولين </a:t>
            </a:r>
            <a:r>
              <a:rPr lang="ar-SA" b="1">
                <a:latin typeface="Times New Roman" pitchFamily="18" charset="0"/>
                <a:cs typeface="Zar" pitchFamily="2" charset="-78"/>
              </a:rPr>
              <a:t> </a:t>
            </a:r>
            <a:endParaRPr lang="en-US" b="1">
              <a:latin typeface="Times New Roman" pitchFamily="18" charset="0"/>
              <a:cs typeface="Zar" pitchFamily="2" charset="-78"/>
            </a:endParaRPr>
          </a:p>
        </p:txBody>
      </p:sp>
      <p:sp>
        <p:nvSpPr>
          <p:cNvPr id="44038" name="Oval 6"/>
          <p:cNvSpPr>
            <a:spLocks noChangeArrowheads="1"/>
          </p:cNvSpPr>
          <p:nvPr/>
        </p:nvSpPr>
        <p:spPr bwMode="auto">
          <a:xfrm>
            <a:off x="838200" y="2362200"/>
            <a:ext cx="1371600" cy="1371600"/>
          </a:xfrm>
          <a:prstGeom prst="ellipse">
            <a:avLst/>
          </a:prstGeom>
          <a:solidFill>
            <a:srgbClr val="800080"/>
          </a:solidFill>
          <a:ln w="9525">
            <a:solidFill>
              <a:schemeClr val="tx1"/>
            </a:solidFill>
            <a:round/>
            <a:headEnd/>
            <a:tailEnd/>
          </a:ln>
        </p:spPr>
        <p:txBody>
          <a:bodyPr wrap="none" anchor="ctr"/>
          <a:lstStyle/>
          <a:p>
            <a:pPr algn="ctr"/>
            <a:r>
              <a:rPr lang="ar-SA" sz="2400" b="1">
                <a:solidFill>
                  <a:srgbClr val="FFFF00"/>
                </a:solidFill>
                <a:latin typeface="Times New Roman" pitchFamily="18" charset="0"/>
                <a:cs typeface="Zar" pitchFamily="2" charset="-78"/>
              </a:rPr>
              <a:t>تردد</a:t>
            </a:r>
            <a:endParaRPr lang="en-US" sz="2400" b="1">
              <a:solidFill>
                <a:srgbClr val="FFFF00"/>
              </a:solidFill>
              <a:latin typeface="Times New Roman" pitchFamily="18" charset="0"/>
              <a:cs typeface="Zar" pitchFamily="2" charset="-78"/>
            </a:endParaRPr>
          </a:p>
        </p:txBody>
      </p:sp>
      <p:sp>
        <p:nvSpPr>
          <p:cNvPr id="44039" name="Oval 7"/>
          <p:cNvSpPr>
            <a:spLocks noChangeArrowheads="1"/>
          </p:cNvSpPr>
          <p:nvPr/>
        </p:nvSpPr>
        <p:spPr bwMode="auto">
          <a:xfrm>
            <a:off x="1295400" y="4114800"/>
            <a:ext cx="1295400" cy="1295400"/>
          </a:xfrm>
          <a:prstGeom prst="ellipse">
            <a:avLst/>
          </a:prstGeom>
          <a:solidFill>
            <a:srgbClr val="800000"/>
          </a:solidFill>
          <a:ln w="9525">
            <a:solidFill>
              <a:schemeClr val="tx1"/>
            </a:solidFill>
            <a:round/>
            <a:headEnd/>
            <a:tailEnd/>
          </a:ln>
        </p:spPr>
        <p:txBody>
          <a:bodyPr wrap="none" anchor="ctr"/>
          <a:lstStyle/>
          <a:p>
            <a:pPr algn="ctr"/>
            <a:r>
              <a:rPr lang="ar-SA" sz="2400" b="1">
                <a:solidFill>
                  <a:srgbClr val="FFFF00"/>
                </a:solidFill>
                <a:latin typeface="Times New Roman" pitchFamily="18" charset="0"/>
                <a:cs typeface="Zar" pitchFamily="2" charset="-78"/>
              </a:rPr>
              <a:t>ازدواج </a:t>
            </a:r>
            <a:endParaRPr lang="en-US" sz="2400" b="1">
              <a:solidFill>
                <a:srgbClr val="FFFF00"/>
              </a:solidFill>
              <a:latin typeface="Times New Roman" pitchFamily="18" charset="0"/>
              <a:cs typeface="Zar" pitchFamily="2" charset="-78"/>
            </a:endParaRPr>
          </a:p>
        </p:txBody>
      </p:sp>
      <p:sp>
        <p:nvSpPr>
          <p:cNvPr id="44040" name="Oval 8"/>
          <p:cNvSpPr>
            <a:spLocks noChangeArrowheads="1"/>
          </p:cNvSpPr>
          <p:nvPr/>
        </p:nvSpPr>
        <p:spPr bwMode="auto">
          <a:xfrm>
            <a:off x="2895600" y="5029200"/>
            <a:ext cx="1219200" cy="1219200"/>
          </a:xfrm>
          <a:prstGeom prst="ellipse">
            <a:avLst/>
          </a:prstGeom>
          <a:solidFill>
            <a:srgbClr val="808000"/>
          </a:solidFill>
          <a:ln w="9525">
            <a:solidFill>
              <a:schemeClr val="tx1"/>
            </a:solidFill>
            <a:round/>
            <a:headEnd/>
            <a:tailEnd/>
          </a:ln>
        </p:spPr>
        <p:txBody>
          <a:bodyPr wrap="none" anchor="ctr"/>
          <a:lstStyle/>
          <a:p>
            <a:pPr algn="ctr"/>
            <a:r>
              <a:rPr lang="ar-SA" sz="2400" b="1">
                <a:solidFill>
                  <a:srgbClr val="FFFF00"/>
                </a:solidFill>
                <a:latin typeface="Times New Roman" pitchFamily="18" charset="0"/>
                <a:cs typeface="Zar" pitchFamily="2" charset="-78"/>
              </a:rPr>
              <a:t>آموزش </a:t>
            </a:r>
            <a:endParaRPr lang="en-US" sz="2400" b="1">
              <a:solidFill>
                <a:srgbClr val="FFFF00"/>
              </a:solidFill>
              <a:latin typeface="Times New Roman" pitchFamily="18" charset="0"/>
              <a:cs typeface="Zar" pitchFamily="2" charset="-78"/>
            </a:endParaRPr>
          </a:p>
        </p:txBody>
      </p:sp>
      <p:sp>
        <p:nvSpPr>
          <p:cNvPr id="44041" name="Oval 9"/>
          <p:cNvSpPr>
            <a:spLocks noChangeArrowheads="1"/>
          </p:cNvSpPr>
          <p:nvPr/>
        </p:nvSpPr>
        <p:spPr bwMode="auto">
          <a:xfrm>
            <a:off x="4648200" y="5105400"/>
            <a:ext cx="1676400" cy="1524000"/>
          </a:xfrm>
          <a:prstGeom prst="ellipse">
            <a:avLst/>
          </a:prstGeom>
          <a:solidFill>
            <a:srgbClr val="993366"/>
          </a:solidFill>
          <a:ln w="9525">
            <a:solidFill>
              <a:schemeClr val="tx1"/>
            </a:solidFill>
            <a:round/>
            <a:headEnd/>
            <a:tailEnd/>
          </a:ln>
        </p:spPr>
        <p:txBody>
          <a:bodyPr wrap="none" anchor="ctr"/>
          <a:lstStyle/>
          <a:p>
            <a:pPr algn="ctr"/>
            <a:r>
              <a:rPr lang="ar-SA" sz="2000" b="1">
                <a:solidFill>
                  <a:srgbClr val="FFFF00"/>
                </a:solidFill>
                <a:latin typeface="Times New Roman" pitchFamily="18" charset="0"/>
                <a:cs typeface="Zar" pitchFamily="2" charset="-78"/>
              </a:rPr>
              <a:t>بهداشت ،درمان </a:t>
            </a:r>
          </a:p>
          <a:p>
            <a:pPr algn="ctr"/>
            <a:r>
              <a:rPr lang="ar-SA" sz="2000" b="1">
                <a:solidFill>
                  <a:srgbClr val="FFFF00"/>
                </a:solidFill>
                <a:latin typeface="Times New Roman" pitchFamily="18" charset="0"/>
                <a:cs typeface="Zar" pitchFamily="2" charset="-78"/>
              </a:rPr>
              <a:t>و تغذيه</a:t>
            </a:r>
            <a:r>
              <a:rPr lang="ar-SA" sz="2400" b="1">
                <a:solidFill>
                  <a:srgbClr val="FFFF00"/>
                </a:solidFill>
                <a:latin typeface="Times New Roman" pitchFamily="18" charset="0"/>
                <a:cs typeface="Zar" pitchFamily="2" charset="-78"/>
              </a:rPr>
              <a:t> </a:t>
            </a:r>
            <a:endParaRPr lang="en-US" sz="2400" b="1">
              <a:solidFill>
                <a:srgbClr val="FFFF00"/>
              </a:solidFill>
              <a:latin typeface="Times New Roman" pitchFamily="18" charset="0"/>
              <a:cs typeface="Zar" pitchFamily="2" charset="-78"/>
            </a:endParaRPr>
          </a:p>
        </p:txBody>
      </p:sp>
      <p:sp>
        <p:nvSpPr>
          <p:cNvPr id="153610" name="Oval 10"/>
          <p:cNvSpPr>
            <a:spLocks noChangeArrowheads="1"/>
          </p:cNvSpPr>
          <p:nvPr/>
        </p:nvSpPr>
        <p:spPr bwMode="auto">
          <a:xfrm>
            <a:off x="3124200" y="2133600"/>
            <a:ext cx="2895600" cy="2286000"/>
          </a:xfrm>
          <a:prstGeom prst="ellipse">
            <a:avLst/>
          </a:prstGeom>
          <a:solidFill>
            <a:srgbClr val="003300"/>
          </a:solidFill>
          <a:ln w="9525">
            <a:solidFill>
              <a:schemeClr val="tx1"/>
            </a:solidFill>
            <a:round/>
            <a:headEnd/>
            <a:tailEnd/>
          </a:ln>
          <a:effectLst/>
        </p:spPr>
        <p:txBody>
          <a:bodyPr wrap="none" anchor="ctr"/>
          <a:lstStyle/>
          <a:p>
            <a:pPr algn="ctr">
              <a:defRPr/>
            </a:pPr>
            <a:r>
              <a:rPr lang="ar-SA" sz="2400" b="1" i="1">
                <a:solidFill>
                  <a:srgbClr val="FFFF00"/>
                </a:solidFill>
                <a:effectLst>
                  <a:outerShdw blurRad="38100" dist="38100" dir="2700000" algn="tl">
                    <a:srgbClr val="000000"/>
                  </a:outerShdw>
                </a:effectLst>
                <a:latin typeface="Times New Roman" pitchFamily="18" charset="0"/>
                <a:cs typeface="Zar" pitchFamily="2" charset="-78"/>
              </a:rPr>
              <a:t>مشكلات ، نيازها و </a:t>
            </a:r>
          </a:p>
          <a:p>
            <a:pPr algn="ctr">
              <a:defRPr/>
            </a:pPr>
            <a:r>
              <a:rPr lang="ar-SA" sz="2400" b="1" i="1">
                <a:solidFill>
                  <a:srgbClr val="FFFF00"/>
                </a:solidFill>
                <a:effectLst>
                  <a:outerShdw blurRad="38100" dist="38100" dir="2700000" algn="tl">
                    <a:srgbClr val="000000"/>
                  </a:outerShdw>
                </a:effectLst>
                <a:latin typeface="Times New Roman" pitchFamily="18" charset="0"/>
                <a:cs typeface="Zar" pitchFamily="2" charset="-78"/>
              </a:rPr>
              <a:t>توانمنديهاي معلولين</a:t>
            </a:r>
            <a:endParaRPr lang="en-US" sz="2400" b="1" i="1">
              <a:solidFill>
                <a:srgbClr val="FFFF00"/>
              </a:solidFill>
              <a:effectLst>
                <a:outerShdw blurRad="38100" dist="38100" dir="2700000" algn="tl">
                  <a:srgbClr val="000000"/>
                </a:outerShdw>
              </a:effectLst>
              <a:latin typeface="Times New Roman" pitchFamily="18" charset="0"/>
              <a:cs typeface="Zar" pitchFamily="2" charset="-78"/>
            </a:endParaRPr>
          </a:p>
        </p:txBody>
      </p:sp>
      <p:sp>
        <p:nvSpPr>
          <p:cNvPr id="44043" name="Oval 11"/>
          <p:cNvSpPr>
            <a:spLocks noChangeArrowheads="1"/>
          </p:cNvSpPr>
          <p:nvPr/>
        </p:nvSpPr>
        <p:spPr bwMode="auto">
          <a:xfrm>
            <a:off x="6553200" y="4343400"/>
            <a:ext cx="1828800" cy="1219200"/>
          </a:xfrm>
          <a:prstGeom prst="ellipse">
            <a:avLst/>
          </a:prstGeom>
          <a:solidFill>
            <a:srgbClr val="FF6600"/>
          </a:solidFill>
          <a:ln w="9525">
            <a:solidFill>
              <a:schemeClr val="tx1"/>
            </a:solidFill>
            <a:round/>
            <a:headEnd/>
            <a:tailEnd/>
          </a:ln>
        </p:spPr>
        <p:txBody>
          <a:bodyPr wrap="none" anchor="ctr"/>
          <a:lstStyle/>
          <a:p>
            <a:pPr algn="ctr"/>
            <a:r>
              <a:rPr lang="ar-SA" sz="2000" b="1">
                <a:solidFill>
                  <a:srgbClr val="FFFF00"/>
                </a:solidFill>
                <a:latin typeface="Times New Roman" pitchFamily="18" charset="0"/>
                <a:cs typeface="Zar" pitchFamily="2" charset="-78"/>
              </a:rPr>
              <a:t>اوقات فراغت و </a:t>
            </a:r>
          </a:p>
          <a:p>
            <a:pPr algn="ctr"/>
            <a:r>
              <a:rPr lang="ar-SA" sz="2000" b="1">
                <a:solidFill>
                  <a:srgbClr val="FFFF00"/>
                </a:solidFill>
                <a:latin typeface="Times New Roman" pitchFamily="18" charset="0"/>
                <a:cs typeface="Zar" pitchFamily="2" charset="-78"/>
              </a:rPr>
              <a:t>فوق برنامه </a:t>
            </a:r>
            <a:endParaRPr lang="en-US" sz="2000" b="1">
              <a:solidFill>
                <a:srgbClr val="FFFF00"/>
              </a:solidFill>
              <a:latin typeface="Times New Roman" pitchFamily="18" charset="0"/>
              <a:cs typeface="Zar" pitchFamily="2" charset="-78"/>
            </a:endParaRPr>
          </a:p>
        </p:txBody>
      </p:sp>
      <p:sp>
        <p:nvSpPr>
          <p:cNvPr id="44044" name="AutoShape 12"/>
          <p:cNvSpPr>
            <a:spLocks noChangeArrowheads="1"/>
          </p:cNvSpPr>
          <p:nvPr/>
        </p:nvSpPr>
        <p:spPr bwMode="auto">
          <a:xfrm rot="5400000">
            <a:off x="4114800" y="1600200"/>
            <a:ext cx="762000" cy="304800"/>
          </a:xfrm>
          <a:prstGeom prst="leftArrow">
            <a:avLst>
              <a:gd name="adj1" fmla="val 50000"/>
              <a:gd name="adj2" fmla="val 62500"/>
            </a:avLst>
          </a:prstGeom>
          <a:solidFill>
            <a:srgbClr val="006600"/>
          </a:solidFill>
          <a:ln w="9525">
            <a:solidFill>
              <a:srgbClr val="003300"/>
            </a:solidFill>
            <a:miter lim="800000"/>
            <a:headEnd/>
            <a:tailEnd/>
          </a:ln>
        </p:spPr>
        <p:txBody>
          <a:bodyPr wrap="none" anchor="ctr"/>
          <a:lstStyle/>
          <a:p>
            <a:endParaRPr lang="fa-IR"/>
          </a:p>
        </p:txBody>
      </p:sp>
      <p:sp>
        <p:nvSpPr>
          <p:cNvPr id="44045" name="AutoShape 13"/>
          <p:cNvSpPr>
            <a:spLocks noChangeArrowheads="1"/>
          </p:cNvSpPr>
          <p:nvPr/>
        </p:nvSpPr>
        <p:spPr bwMode="auto">
          <a:xfrm rot="7215919">
            <a:off x="5105400" y="1828800"/>
            <a:ext cx="762000" cy="304800"/>
          </a:xfrm>
          <a:prstGeom prst="leftArrow">
            <a:avLst>
              <a:gd name="adj1" fmla="val 50000"/>
              <a:gd name="adj2" fmla="val 62500"/>
            </a:avLst>
          </a:prstGeom>
          <a:solidFill>
            <a:srgbClr val="006600"/>
          </a:solidFill>
          <a:ln w="9525">
            <a:solidFill>
              <a:srgbClr val="003300"/>
            </a:solidFill>
            <a:miter lim="800000"/>
            <a:headEnd/>
            <a:tailEnd/>
          </a:ln>
        </p:spPr>
        <p:txBody>
          <a:bodyPr wrap="none" anchor="ctr"/>
          <a:lstStyle/>
          <a:p>
            <a:endParaRPr lang="fa-IR"/>
          </a:p>
        </p:txBody>
      </p:sp>
      <p:sp>
        <p:nvSpPr>
          <p:cNvPr id="44046" name="AutoShape 14"/>
          <p:cNvSpPr>
            <a:spLocks noChangeArrowheads="1"/>
          </p:cNvSpPr>
          <p:nvPr/>
        </p:nvSpPr>
        <p:spPr bwMode="auto">
          <a:xfrm rot="10459192">
            <a:off x="6019800" y="2895600"/>
            <a:ext cx="609600" cy="457200"/>
          </a:xfrm>
          <a:prstGeom prst="leftArrow">
            <a:avLst>
              <a:gd name="adj1" fmla="val 50000"/>
              <a:gd name="adj2" fmla="val 33333"/>
            </a:avLst>
          </a:prstGeom>
          <a:solidFill>
            <a:srgbClr val="006600"/>
          </a:solidFill>
          <a:ln w="9525">
            <a:solidFill>
              <a:srgbClr val="003300"/>
            </a:solidFill>
            <a:miter lim="800000"/>
            <a:headEnd/>
            <a:tailEnd/>
          </a:ln>
        </p:spPr>
        <p:txBody>
          <a:bodyPr wrap="none" anchor="ctr"/>
          <a:lstStyle/>
          <a:p>
            <a:endParaRPr lang="fa-IR"/>
          </a:p>
        </p:txBody>
      </p:sp>
      <p:sp>
        <p:nvSpPr>
          <p:cNvPr id="44047" name="AutoShape 15"/>
          <p:cNvSpPr>
            <a:spLocks noChangeArrowheads="1"/>
          </p:cNvSpPr>
          <p:nvPr/>
        </p:nvSpPr>
        <p:spPr bwMode="auto">
          <a:xfrm rot="-9050414">
            <a:off x="5737225" y="3997325"/>
            <a:ext cx="1143000" cy="381000"/>
          </a:xfrm>
          <a:prstGeom prst="leftArrow">
            <a:avLst>
              <a:gd name="adj1" fmla="val 50000"/>
              <a:gd name="adj2" fmla="val 75000"/>
            </a:avLst>
          </a:prstGeom>
          <a:solidFill>
            <a:srgbClr val="006600"/>
          </a:solidFill>
          <a:ln w="9525">
            <a:solidFill>
              <a:srgbClr val="003300"/>
            </a:solidFill>
            <a:miter lim="800000"/>
            <a:headEnd/>
            <a:tailEnd/>
          </a:ln>
        </p:spPr>
        <p:txBody>
          <a:bodyPr wrap="none" anchor="ctr"/>
          <a:lstStyle/>
          <a:p>
            <a:endParaRPr lang="fa-IR"/>
          </a:p>
        </p:txBody>
      </p:sp>
      <p:sp>
        <p:nvSpPr>
          <p:cNvPr id="44048" name="AutoShape 16"/>
          <p:cNvSpPr>
            <a:spLocks noChangeArrowheads="1"/>
          </p:cNvSpPr>
          <p:nvPr/>
        </p:nvSpPr>
        <p:spPr bwMode="auto">
          <a:xfrm rot="-6515961">
            <a:off x="4800600" y="4572000"/>
            <a:ext cx="762000" cy="304800"/>
          </a:xfrm>
          <a:prstGeom prst="leftArrow">
            <a:avLst>
              <a:gd name="adj1" fmla="val 50000"/>
              <a:gd name="adj2" fmla="val 62500"/>
            </a:avLst>
          </a:prstGeom>
          <a:solidFill>
            <a:srgbClr val="006600"/>
          </a:solidFill>
          <a:ln w="9525">
            <a:solidFill>
              <a:srgbClr val="003300"/>
            </a:solidFill>
            <a:miter lim="800000"/>
            <a:headEnd/>
            <a:tailEnd/>
          </a:ln>
        </p:spPr>
        <p:txBody>
          <a:bodyPr wrap="none" anchor="ctr"/>
          <a:lstStyle/>
          <a:p>
            <a:endParaRPr lang="fa-IR"/>
          </a:p>
        </p:txBody>
      </p:sp>
      <p:sp>
        <p:nvSpPr>
          <p:cNvPr id="44049" name="AutoShape 17"/>
          <p:cNvSpPr>
            <a:spLocks noChangeArrowheads="1"/>
          </p:cNvSpPr>
          <p:nvPr/>
        </p:nvSpPr>
        <p:spPr bwMode="auto">
          <a:xfrm rot="-4453145">
            <a:off x="3505200" y="4495800"/>
            <a:ext cx="762000" cy="304800"/>
          </a:xfrm>
          <a:prstGeom prst="leftArrow">
            <a:avLst>
              <a:gd name="adj1" fmla="val 50000"/>
              <a:gd name="adj2" fmla="val 62500"/>
            </a:avLst>
          </a:prstGeom>
          <a:solidFill>
            <a:srgbClr val="006600"/>
          </a:solidFill>
          <a:ln w="9525">
            <a:solidFill>
              <a:srgbClr val="003300"/>
            </a:solidFill>
            <a:miter lim="800000"/>
            <a:headEnd/>
            <a:tailEnd/>
          </a:ln>
        </p:spPr>
        <p:txBody>
          <a:bodyPr wrap="none" anchor="ctr"/>
          <a:lstStyle/>
          <a:p>
            <a:endParaRPr lang="fa-IR"/>
          </a:p>
        </p:txBody>
      </p:sp>
      <p:sp>
        <p:nvSpPr>
          <p:cNvPr id="44050" name="AutoShape 18"/>
          <p:cNvSpPr>
            <a:spLocks noChangeArrowheads="1"/>
          </p:cNvSpPr>
          <p:nvPr/>
        </p:nvSpPr>
        <p:spPr bwMode="auto">
          <a:xfrm rot="3376715">
            <a:off x="2895600" y="2057400"/>
            <a:ext cx="762000" cy="304800"/>
          </a:xfrm>
          <a:prstGeom prst="leftArrow">
            <a:avLst>
              <a:gd name="adj1" fmla="val 50000"/>
              <a:gd name="adj2" fmla="val 62500"/>
            </a:avLst>
          </a:prstGeom>
          <a:solidFill>
            <a:srgbClr val="006600"/>
          </a:solidFill>
          <a:ln w="9525">
            <a:solidFill>
              <a:srgbClr val="003300"/>
            </a:solidFill>
            <a:miter lim="800000"/>
            <a:headEnd/>
            <a:tailEnd/>
          </a:ln>
        </p:spPr>
        <p:txBody>
          <a:bodyPr wrap="none" anchor="ctr"/>
          <a:lstStyle/>
          <a:p>
            <a:endParaRPr lang="fa-IR"/>
          </a:p>
        </p:txBody>
      </p:sp>
      <p:sp>
        <p:nvSpPr>
          <p:cNvPr id="44051" name="AutoShape 19"/>
          <p:cNvSpPr>
            <a:spLocks noChangeArrowheads="1"/>
          </p:cNvSpPr>
          <p:nvPr/>
        </p:nvSpPr>
        <p:spPr bwMode="auto">
          <a:xfrm rot="222283">
            <a:off x="2362200" y="3048000"/>
            <a:ext cx="762000" cy="304800"/>
          </a:xfrm>
          <a:prstGeom prst="leftArrow">
            <a:avLst>
              <a:gd name="adj1" fmla="val 50000"/>
              <a:gd name="adj2" fmla="val 62500"/>
            </a:avLst>
          </a:prstGeom>
          <a:solidFill>
            <a:srgbClr val="006600"/>
          </a:solidFill>
          <a:ln w="9525">
            <a:solidFill>
              <a:srgbClr val="003300"/>
            </a:solidFill>
            <a:miter lim="800000"/>
            <a:headEnd/>
            <a:tailEnd/>
          </a:ln>
        </p:spPr>
        <p:txBody>
          <a:bodyPr wrap="none" anchor="ctr"/>
          <a:lstStyle/>
          <a:p>
            <a:endParaRPr lang="fa-IR"/>
          </a:p>
        </p:txBody>
      </p:sp>
      <p:sp>
        <p:nvSpPr>
          <p:cNvPr id="44052" name="AutoShape 20"/>
          <p:cNvSpPr>
            <a:spLocks noChangeArrowheads="1"/>
          </p:cNvSpPr>
          <p:nvPr/>
        </p:nvSpPr>
        <p:spPr bwMode="auto">
          <a:xfrm rot="-2489744">
            <a:off x="2667000" y="3962400"/>
            <a:ext cx="762000" cy="304800"/>
          </a:xfrm>
          <a:prstGeom prst="leftArrow">
            <a:avLst>
              <a:gd name="adj1" fmla="val 50000"/>
              <a:gd name="adj2" fmla="val 62500"/>
            </a:avLst>
          </a:prstGeom>
          <a:solidFill>
            <a:srgbClr val="006600"/>
          </a:solidFill>
          <a:ln w="9525">
            <a:solidFill>
              <a:srgbClr val="003300"/>
            </a:solidFill>
            <a:miter lim="800000"/>
            <a:headEnd/>
            <a:tailEnd/>
          </a:ln>
        </p:spPr>
        <p:txBody>
          <a:bodyPr wrap="none" anchor="ctr"/>
          <a:lstStyle/>
          <a:p>
            <a:endParaRPr lang="fa-I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descr="Construction Barrier,Turnstile,Boundary,Construction,Street,Highway,Blinking,Orange,Roadblock,Sign Language,Sign,Working,Occupation,Construction Site,Road Construction,Yellow,Furious,City Life,Urban Scene,Emotional Stress,Physical Pressure,Traffic,Repairing,Lighting Equipment,Glowing,Gray,Equipment,Industry,Danger,City,Drive,Patience,Rural Scene,Warning Sign,Forbidden,Closed Sign,Closed,Below,Warning Symbol"/>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5059" name="Rectangle 4"/>
          <p:cNvSpPr>
            <a:spLocks noChangeArrowheads="1"/>
          </p:cNvSpPr>
          <p:nvPr/>
        </p:nvSpPr>
        <p:spPr bwMode="auto">
          <a:xfrm>
            <a:off x="250825" y="115888"/>
            <a:ext cx="4826000" cy="1066800"/>
          </a:xfrm>
          <a:prstGeom prst="rect">
            <a:avLst/>
          </a:prstGeom>
          <a:noFill/>
          <a:ln w="9525">
            <a:noFill/>
            <a:miter lim="800000"/>
            <a:headEnd/>
            <a:tailEnd/>
          </a:ln>
        </p:spPr>
        <p:txBody>
          <a:bodyPr>
            <a:spAutoFit/>
          </a:bodyPr>
          <a:lstStyle/>
          <a:p>
            <a:pPr algn="ctr"/>
            <a:r>
              <a:rPr lang="en-US" sz="3200" b="1">
                <a:solidFill>
                  <a:schemeClr val="tx2"/>
                </a:solidFill>
              </a:rPr>
              <a:t>Disabled People in Barrier Free Cities</a:t>
            </a:r>
          </a:p>
        </p:txBody>
      </p:sp>
      <p:sp>
        <p:nvSpPr>
          <p:cNvPr id="45060" name="Rectangle 5"/>
          <p:cNvSpPr>
            <a:spLocks noChangeArrowheads="1"/>
          </p:cNvSpPr>
          <p:nvPr/>
        </p:nvSpPr>
        <p:spPr bwMode="auto">
          <a:xfrm>
            <a:off x="6372225" y="4581525"/>
            <a:ext cx="2771775" cy="2062103"/>
          </a:xfrm>
          <a:prstGeom prst="rect">
            <a:avLst/>
          </a:prstGeom>
          <a:noFill/>
          <a:ln w="9525">
            <a:noFill/>
            <a:miter lim="800000"/>
            <a:headEnd/>
            <a:tailEnd/>
          </a:ln>
        </p:spPr>
        <p:txBody>
          <a:bodyPr>
            <a:spAutoFit/>
          </a:bodyPr>
          <a:lstStyle/>
          <a:p>
            <a:pPr algn="ctr">
              <a:spcBef>
                <a:spcPct val="20000"/>
              </a:spcBef>
            </a:pPr>
            <a:r>
              <a:rPr lang="fa-IR" sz="3200" b="1" dirty="0">
                <a:solidFill>
                  <a:srgbClr val="FF3300"/>
                </a:solidFill>
                <a:cs typeface="Times New Roman" pitchFamily="18" charset="0"/>
              </a:rPr>
              <a:t>افراد دارای ناتوانی ( معلولان ) در شهر های بدون مانع</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685800" y="571480"/>
            <a:ext cx="7772400" cy="5572164"/>
          </a:xfrm>
          <a:prstGeom prst="rect">
            <a:avLst/>
          </a:prstGeom>
          <a:noFill/>
          <a:ln w="12700">
            <a:noFill/>
            <a:miter lim="800000"/>
            <a:headEnd/>
            <a:tailEnd/>
          </a:ln>
          <a:effectLst/>
        </p:spPr>
        <p:txBody>
          <a:bodyPr lIns="90488" tIns="44450" rIns="90488" bIns="44450" anchor="ctr"/>
          <a:lstStyle/>
          <a:p>
            <a:pPr algn="ctr">
              <a:defRPr/>
            </a:pPr>
            <a:r>
              <a:rPr lang="en-US" sz="2800" b="1" dirty="0">
                <a:effectLst>
                  <a:outerShdw blurRad="38100" dist="38100" dir="2700000" algn="tl">
                    <a:srgbClr val="000000"/>
                  </a:outerShdw>
                </a:effectLst>
                <a:latin typeface="Century Gothic" pitchFamily="34" charset="0"/>
                <a:cs typeface="Arial" pitchFamily="34" charset="0"/>
              </a:rPr>
              <a:t>“Would you tell me, please, which way I ought to go from here?”</a:t>
            </a:r>
            <a:br>
              <a:rPr lang="en-US" sz="2800" b="1" dirty="0">
                <a:effectLst>
                  <a:outerShdw blurRad="38100" dist="38100" dir="2700000" algn="tl">
                    <a:srgbClr val="000000"/>
                  </a:outerShdw>
                </a:effectLst>
                <a:latin typeface="Century Gothic" pitchFamily="34" charset="0"/>
                <a:cs typeface="Arial" pitchFamily="34" charset="0"/>
              </a:rPr>
            </a:br>
            <a:r>
              <a:rPr lang="en-US" sz="2800" b="1" dirty="0">
                <a:effectLst>
                  <a:outerShdw blurRad="38100" dist="38100" dir="2700000" algn="tl">
                    <a:srgbClr val="000000"/>
                  </a:outerShdw>
                </a:effectLst>
                <a:latin typeface="Century Gothic" pitchFamily="34" charset="0"/>
                <a:cs typeface="Arial" pitchFamily="34" charset="0"/>
              </a:rPr>
              <a:t/>
            </a:r>
            <a:br>
              <a:rPr lang="en-US" sz="2800" b="1" dirty="0">
                <a:effectLst>
                  <a:outerShdw blurRad="38100" dist="38100" dir="2700000" algn="tl">
                    <a:srgbClr val="000000"/>
                  </a:outerShdw>
                </a:effectLst>
                <a:latin typeface="Century Gothic" pitchFamily="34" charset="0"/>
                <a:cs typeface="Arial" pitchFamily="34" charset="0"/>
              </a:rPr>
            </a:br>
            <a:r>
              <a:rPr lang="en-US" sz="2800" b="1" dirty="0">
                <a:effectLst>
                  <a:outerShdw blurRad="38100" dist="38100" dir="2700000" algn="tl">
                    <a:srgbClr val="000000"/>
                  </a:outerShdw>
                </a:effectLst>
                <a:latin typeface="Century Gothic" pitchFamily="34" charset="0"/>
                <a:cs typeface="Arial" pitchFamily="34" charset="0"/>
              </a:rPr>
              <a:t>“That depends a good deal on where you want to go,” said the Cheshire cat.</a:t>
            </a:r>
            <a:br>
              <a:rPr lang="en-US" sz="2800" b="1" dirty="0">
                <a:effectLst>
                  <a:outerShdw blurRad="38100" dist="38100" dir="2700000" algn="tl">
                    <a:srgbClr val="000000"/>
                  </a:outerShdw>
                </a:effectLst>
                <a:latin typeface="Century Gothic" pitchFamily="34" charset="0"/>
                <a:cs typeface="Arial" pitchFamily="34" charset="0"/>
              </a:rPr>
            </a:br>
            <a:r>
              <a:rPr lang="en-US" sz="2800" b="1" dirty="0">
                <a:effectLst>
                  <a:outerShdw blurRad="38100" dist="38100" dir="2700000" algn="tl">
                    <a:srgbClr val="000000"/>
                  </a:outerShdw>
                </a:effectLst>
                <a:latin typeface="Century Gothic" pitchFamily="34" charset="0"/>
                <a:cs typeface="Arial" pitchFamily="34" charset="0"/>
              </a:rPr>
              <a:t/>
            </a:r>
            <a:br>
              <a:rPr lang="en-US" sz="2800" b="1" dirty="0">
                <a:effectLst>
                  <a:outerShdw blurRad="38100" dist="38100" dir="2700000" algn="tl">
                    <a:srgbClr val="000000"/>
                  </a:outerShdw>
                </a:effectLst>
                <a:latin typeface="Century Gothic" pitchFamily="34" charset="0"/>
                <a:cs typeface="Arial" pitchFamily="34" charset="0"/>
              </a:rPr>
            </a:br>
            <a:r>
              <a:rPr lang="en-US" sz="2800" b="1" dirty="0">
                <a:effectLst>
                  <a:outerShdw blurRad="38100" dist="38100" dir="2700000" algn="tl">
                    <a:srgbClr val="000000"/>
                  </a:outerShdw>
                </a:effectLst>
                <a:latin typeface="Century Gothic" pitchFamily="34" charset="0"/>
                <a:cs typeface="Arial" pitchFamily="34" charset="0"/>
              </a:rPr>
              <a:t>“I don’t much care where,” said Alice.</a:t>
            </a:r>
            <a:br>
              <a:rPr lang="en-US" sz="2800" b="1" dirty="0">
                <a:effectLst>
                  <a:outerShdw blurRad="38100" dist="38100" dir="2700000" algn="tl">
                    <a:srgbClr val="000000"/>
                  </a:outerShdw>
                </a:effectLst>
                <a:latin typeface="Century Gothic" pitchFamily="34" charset="0"/>
                <a:cs typeface="Arial" pitchFamily="34" charset="0"/>
              </a:rPr>
            </a:br>
            <a:r>
              <a:rPr lang="en-US" sz="2800" b="1" dirty="0">
                <a:effectLst>
                  <a:outerShdw blurRad="38100" dist="38100" dir="2700000" algn="tl">
                    <a:srgbClr val="000000"/>
                  </a:outerShdw>
                </a:effectLst>
                <a:latin typeface="Century Gothic" pitchFamily="34" charset="0"/>
                <a:cs typeface="Arial" pitchFamily="34" charset="0"/>
              </a:rPr>
              <a:t>“Then it doesn’t much matter which way you go,” said the cat.</a:t>
            </a:r>
            <a:r>
              <a:rPr lang="en-US" sz="3200" dirty="0">
                <a:solidFill>
                  <a:schemeClr val="tx2"/>
                </a:solidFill>
                <a:effectLst>
                  <a:outerShdw blurRad="38100" dist="38100" dir="2700000" algn="tl">
                    <a:srgbClr val="000000"/>
                  </a:outerShdw>
                </a:effectLst>
                <a:latin typeface="Arial" pitchFamily="34" charset="0"/>
                <a:cs typeface="Arial" pitchFamily="34" charset="0"/>
              </a:rPr>
              <a:t/>
            </a:r>
            <a:br>
              <a:rPr lang="en-US" sz="3200" dirty="0">
                <a:solidFill>
                  <a:schemeClr val="tx2"/>
                </a:solidFill>
                <a:effectLst>
                  <a:outerShdw blurRad="38100" dist="38100" dir="2700000" algn="tl">
                    <a:srgbClr val="000000"/>
                  </a:outerShdw>
                </a:effectLst>
                <a:latin typeface="Arial" pitchFamily="34" charset="0"/>
                <a:cs typeface="Arial" pitchFamily="34" charset="0"/>
              </a:rPr>
            </a:br>
            <a:r>
              <a:rPr lang="en-US" sz="3200" dirty="0">
                <a:solidFill>
                  <a:schemeClr val="tx2"/>
                </a:solidFill>
                <a:effectLst>
                  <a:outerShdw blurRad="38100" dist="38100" dir="2700000" algn="tl">
                    <a:srgbClr val="000000"/>
                  </a:outerShdw>
                </a:effectLst>
                <a:latin typeface="Arial" pitchFamily="34" charset="0"/>
                <a:cs typeface="Arial" pitchFamily="34" charset="0"/>
              </a:rPr>
              <a:t/>
            </a:r>
            <a:br>
              <a:rPr lang="en-US" sz="3200" dirty="0">
                <a:solidFill>
                  <a:schemeClr val="tx2"/>
                </a:solidFill>
                <a:effectLst>
                  <a:outerShdw blurRad="38100" dist="38100" dir="2700000" algn="tl">
                    <a:srgbClr val="000000"/>
                  </a:outerShdw>
                </a:effectLst>
                <a:latin typeface="Arial" pitchFamily="34" charset="0"/>
                <a:cs typeface="Arial" pitchFamily="34" charset="0"/>
              </a:rPr>
            </a:br>
            <a:r>
              <a:rPr lang="en-US" sz="3200" dirty="0">
                <a:solidFill>
                  <a:schemeClr val="tx2"/>
                </a:solidFill>
                <a:effectLst>
                  <a:outerShdw blurRad="38100" dist="38100" dir="2700000" algn="tl">
                    <a:srgbClr val="000000"/>
                  </a:outerShdw>
                </a:effectLst>
                <a:latin typeface="Arial" pitchFamily="34" charset="0"/>
                <a:cs typeface="Arial" pitchFamily="34" charset="0"/>
              </a:rPr>
              <a:t>         </a:t>
            </a:r>
            <a:r>
              <a:rPr lang="en-US" b="1" dirty="0">
                <a:solidFill>
                  <a:schemeClr val="accent2"/>
                </a:solidFill>
                <a:effectLst>
                  <a:outerShdw blurRad="38100" dist="38100" dir="2700000" algn="tl">
                    <a:srgbClr val="000000"/>
                  </a:outerShdw>
                </a:effectLst>
                <a:latin typeface="Arial" pitchFamily="34" charset="0"/>
                <a:cs typeface="Arial" pitchFamily="34" charset="0"/>
              </a:rPr>
              <a:t>Lewis Carroll's</a:t>
            </a:r>
            <a:r>
              <a:rPr lang="en-US" b="1" i="1" dirty="0">
                <a:solidFill>
                  <a:schemeClr val="accent2"/>
                </a:solidFill>
                <a:effectLst>
                  <a:outerShdw blurRad="38100" dist="38100" dir="2700000" algn="tl">
                    <a:srgbClr val="000000"/>
                  </a:outerShdw>
                </a:effectLst>
                <a:latin typeface="Arial" pitchFamily="34" charset="0"/>
                <a:cs typeface="Arial" pitchFamily="34" charset="0"/>
              </a:rPr>
              <a:t> Alice in Wonderland</a:t>
            </a:r>
          </a:p>
        </p:txBody>
      </p:sp>
      <p:graphicFrame>
        <p:nvGraphicFramePr>
          <p:cNvPr id="5122" name="Object 3"/>
          <p:cNvGraphicFramePr>
            <a:graphicFrameLocks/>
          </p:cNvGraphicFramePr>
          <p:nvPr/>
        </p:nvGraphicFramePr>
        <p:xfrm>
          <a:off x="533400" y="4724400"/>
          <a:ext cx="1828800" cy="1752600"/>
        </p:xfrm>
        <a:graphic>
          <a:graphicData uri="http://schemas.openxmlformats.org/presentationml/2006/ole">
            <p:oleObj spid="_x0000_s5127" name="Microsoft ClipArt Gallery" r:id="rId4" imgW="1820863" imgH="2530475" progId="">
              <p:embed/>
            </p:oleObj>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1" name="Rectangle 3"/>
          <p:cNvSpPr>
            <a:spLocks noGrp="1" noChangeArrowheads="1"/>
          </p:cNvSpPr>
          <p:nvPr>
            <p:ph type="subTitle" idx="1"/>
          </p:nvPr>
        </p:nvSpPr>
        <p:spPr>
          <a:xfrm>
            <a:off x="642910" y="3429000"/>
            <a:ext cx="8001056" cy="2806700"/>
          </a:xfrm>
        </p:spPr>
        <p:txBody>
          <a:bodyPr>
            <a:normAutofit fontScale="77500" lnSpcReduction="20000"/>
          </a:bodyPr>
          <a:lstStyle/>
          <a:p>
            <a:pPr algn="l" eaLnBrk="1" hangingPunct="1">
              <a:lnSpc>
                <a:spcPct val="80000"/>
              </a:lnSpc>
              <a:defRPr/>
            </a:pPr>
            <a:endParaRPr lang="fa-IR" sz="1800" cap="none" dirty="0" smtClean="0">
              <a:solidFill>
                <a:schemeClr val="tx1"/>
              </a:solidFill>
              <a:ea typeface="Titr" pitchFamily="2" charset="-78"/>
              <a:cs typeface="B Mitra" pitchFamily="2" charset="-78"/>
            </a:endParaRPr>
          </a:p>
          <a:p>
            <a:pPr algn="l" eaLnBrk="1" hangingPunct="1">
              <a:lnSpc>
                <a:spcPct val="80000"/>
              </a:lnSpc>
              <a:defRPr/>
            </a:pPr>
            <a:endParaRPr lang="en-US" sz="1800" cap="none" dirty="0" smtClean="0">
              <a:solidFill>
                <a:schemeClr val="tx1"/>
              </a:solidFill>
              <a:ea typeface="Titr" pitchFamily="2" charset="-78"/>
              <a:cs typeface="B Mitra" pitchFamily="2" charset="-78"/>
            </a:endParaRPr>
          </a:p>
          <a:p>
            <a:pPr algn="r" eaLnBrk="1" hangingPunct="1">
              <a:lnSpc>
                <a:spcPct val="80000"/>
              </a:lnSpc>
              <a:defRPr/>
            </a:pPr>
            <a:r>
              <a:rPr lang="fa-IR" sz="2900" cap="none" dirty="0" smtClean="0">
                <a:solidFill>
                  <a:schemeClr val="tx1"/>
                </a:solidFill>
                <a:cs typeface="B Mitra" pitchFamily="2" charset="-78"/>
              </a:rPr>
              <a:t>دکتر محمد کمالی</a:t>
            </a:r>
            <a:endParaRPr lang="en-US" sz="2800" cap="none" dirty="0" smtClean="0">
              <a:solidFill>
                <a:schemeClr val="tx1"/>
              </a:solidFill>
              <a:cs typeface="B Mitra" pitchFamily="2" charset="-78"/>
            </a:endParaRPr>
          </a:p>
          <a:p>
            <a:pPr algn="r" eaLnBrk="1" hangingPunct="1">
              <a:lnSpc>
                <a:spcPct val="80000"/>
              </a:lnSpc>
              <a:defRPr/>
            </a:pPr>
            <a:r>
              <a:rPr lang="fa-IR" sz="2800" cap="none" dirty="0" smtClean="0">
                <a:solidFill>
                  <a:schemeClr val="tx1"/>
                </a:solidFill>
                <a:cs typeface="B Mitra" pitchFamily="2" charset="-78"/>
              </a:rPr>
              <a:t>دانشيار دانشکده علوم توانبخشی</a:t>
            </a:r>
          </a:p>
          <a:p>
            <a:pPr algn="r" eaLnBrk="1" hangingPunct="1">
              <a:lnSpc>
                <a:spcPct val="80000"/>
              </a:lnSpc>
              <a:defRPr/>
            </a:pPr>
            <a:r>
              <a:rPr lang="fa-IR" sz="2800" cap="none" dirty="0" smtClean="0">
                <a:solidFill>
                  <a:schemeClr val="tx1"/>
                </a:solidFill>
                <a:cs typeface="B Mitra" pitchFamily="2" charset="-78"/>
              </a:rPr>
              <a:t>دانشگاه علوم پزشکی ايران</a:t>
            </a:r>
          </a:p>
          <a:p>
            <a:pPr algn="l" eaLnBrk="1" hangingPunct="1">
              <a:lnSpc>
                <a:spcPct val="80000"/>
              </a:lnSpc>
              <a:defRPr/>
            </a:pPr>
            <a:endParaRPr lang="en-US" sz="1800" cap="none" dirty="0" smtClean="0">
              <a:solidFill>
                <a:schemeClr val="tx1"/>
              </a:solidFill>
              <a:cs typeface="B Mitra" pitchFamily="2" charset="-78"/>
            </a:endParaRPr>
          </a:p>
          <a:p>
            <a:pPr algn="l" eaLnBrk="1" hangingPunct="1">
              <a:lnSpc>
                <a:spcPct val="80000"/>
              </a:lnSpc>
              <a:defRPr/>
            </a:pPr>
            <a:r>
              <a:rPr lang="en-US" sz="3600" cap="none" dirty="0" smtClean="0">
                <a:solidFill>
                  <a:schemeClr val="accent4">
                    <a:lumMod val="50000"/>
                  </a:schemeClr>
                </a:solidFill>
                <a:effectLst/>
                <a:cs typeface="B Mitra" pitchFamily="2" charset="-78"/>
                <a:hlinkClick r:id="rId3"/>
              </a:rPr>
              <a:t>www.mkamali.com</a:t>
            </a:r>
            <a:endParaRPr lang="en-US" sz="3600" cap="none" dirty="0" smtClean="0">
              <a:solidFill>
                <a:schemeClr val="accent4">
                  <a:lumMod val="50000"/>
                </a:schemeClr>
              </a:solidFill>
              <a:effectLst/>
              <a:cs typeface="B Mitra" pitchFamily="2" charset="-78"/>
            </a:endParaRPr>
          </a:p>
          <a:p>
            <a:pPr algn="l" rtl="0" eaLnBrk="1" hangingPunct="1">
              <a:lnSpc>
                <a:spcPct val="80000"/>
              </a:lnSpc>
              <a:defRPr/>
            </a:pPr>
            <a:r>
              <a:rPr lang="en-US" sz="3100" cap="none" dirty="0" smtClean="0">
                <a:solidFill>
                  <a:schemeClr val="accent4">
                    <a:lumMod val="50000"/>
                  </a:schemeClr>
                </a:solidFill>
                <a:effectLst/>
                <a:cs typeface="B Mitra" pitchFamily="2" charset="-78"/>
                <a:hlinkClick r:id="rId4"/>
              </a:rPr>
              <a:t>www.mkamali.com/weblog</a:t>
            </a:r>
            <a:endParaRPr lang="en-US" sz="3100" cap="none" dirty="0" smtClean="0">
              <a:solidFill>
                <a:schemeClr val="accent4">
                  <a:lumMod val="50000"/>
                </a:schemeClr>
              </a:solidFill>
              <a:effectLst/>
              <a:cs typeface="B Mitra" pitchFamily="2" charset="-78"/>
            </a:endParaRPr>
          </a:p>
          <a:p>
            <a:pPr algn="l" rtl="0" eaLnBrk="1" hangingPunct="1">
              <a:lnSpc>
                <a:spcPct val="80000"/>
              </a:lnSpc>
              <a:defRPr/>
            </a:pPr>
            <a:r>
              <a:rPr lang="en-US" sz="3100" cap="none" dirty="0" smtClean="0">
                <a:solidFill>
                  <a:schemeClr val="accent4">
                    <a:lumMod val="50000"/>
                  </a:schemeClr>
                </a:solidFill>
                <a:effectLst/>
                <a:cs typeface="B Mitra" pitchFamily="2" charset="-78"/>
                <a:hlinkClick r:id="rId5"/>
              </a:rPr>
              <a:t>kamali@mkamali.com</a:t>
            </a:r>
            <a:endParaRPr lang="en-US" sz="3100" cap="none" dirty="0" smtClean="0">
              <a:solidFill>
                <a:schemeClr val="accent4">
                  <a:lumMod val="50000"/>
                </a:schemeClr>
              </a:solidFill>
              <a:effectLst/>
              <a:cs typeface="B Mitra" pitchFamily="2" charset="-78"/>
            </a:endParaRPr>
          </a:p>
          <a:p>
            <a:pPr algn="r" eaLnBrk="1" hangingPunct="1">
              <a:lnSpc>
                <a:spcPct val="80000"/>
              </a:lnSpc>
              <a:defRPr/>
            </a:pPr>
            <a:endParaRPr lang="fa-IR" sz="1800" cap="none" dirty="0" smtClean="0">
              <a:solidFill>
                <a:schemeClr val="tx1"/>
              </a:solidFill>
              <a:cs typeface="B Mitra" pitchFamily="2" charset="-78"/>
            </a:endParaRPr>
          </a:p>
          <a:p>
            <a:pPr algn="l" eaLnBrk="1" hangingPunct="1">
              <a:lnSpc>
                <a:spcPct val="80000"/>
              </a:lnSpc>
              <a:defRPr/>
            </a:pPr>
            <a:r>
              <a:rPr lang="en-US" sz="1800" cap="none" dirty="0" smtClean="0">
                <a:solidFill>
                  <a:schemeClr val="tx1"/>
                </a:solidFill>
                <a:cs typeface="B Mitra" pitchFamily="2" charset="-78"/>
              </a:rPr>
              <a:t>  </a:t>
            </a:r>
            <a:r>
              <a:rPr lang="fa-IR" sz="2100" cap="none" dirty="0" smtClean="0">
                <a:solidFill>
                  <a:schemeClr val="tx1"/>
                </a:solidFill>
                <a:cs typeface="B Mitra" pitchFamily="2" charset="-78"/>
              </a:rPr>
              <a:t>تهران - صندوق پستی 183-17445</a:t>
            </a:r>
            <a:endParaRPr lang="en-US" sz="2100" cap="none" dirty="0" smtClean="0">
              <a:solidFill>
                <a:schemeClr val="tx1"/>
              </a:solidFill>
              <a:cs typeface="B Mitra" pitchFamily="2" charset="-78"/>
            </a:endParaRPr>
          </a:p>
        </p:txBody>
      </p:sp>
      <p:pic>
        <p:nvPicPr>
          <p:cNvPr id="23556" name="Picture 6" descr="heaven"/>
          <p:cNvPicPr>
            <a:picLocks noChangeAspect="1" noChangeArrowheads="1"/>
          </p:cNvPicPr>
          <p:nvPr/>
        </p:nvPicPr>
        <p:blipFill>
          <a:blip r:embed="rId6" cstate="print"/>
          <a:srcRect/>
          <a:stretch>
            <a:fillRect/>
          </a:stretch>
        </p:blipFill>
        <p:spPr bwMode="auto">
          <a:xfrm>
            <a:off x="250825" y="260350"/>
            <a:ext cx="8713788" cy="2125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a:xfrm>
            <a:off x="301625" y="384175"/>
            <a:ext cx="8534400" cy="758825"/>
          </a:xfrm>
        </p:spPr>
        <p:txBody>
          <a:bodyPr>
            <a:normAutofit fontScale="90000"/>
          </a:bodyPr>
          <a:lstStyle/>
          <a:p>
            <a:pPr rtl="0" eaLnBrk="1" hangingPunct="1"/>
            <a:r>
              <a:rPr lang="fa-IR" sz="3600" b="1" smtClean="0">
                <a:cs typeface="B Mitra" pitchFamily="2" charset="-78"/>
              </a:rPr>
              <a:t>چالش ها برای تمام افراد دارای ناتوانی یکسان است....</a:t>
            </a:r>
            <a:endParaRPr lang="en-US" sz="3600" b="1" smtClean="0">
              <a:cs typeface="B Mitra" pitchFamily="2" charset="-78"/>
            </a:endParaRPr>
          </a:p>
        </p:txBody>
      </p:sp>
      <p:grpSp>
        <p:nvGrpSpPr>
          <p:cNvPr id="2" name="Group 10"/>
          <p:cNvGrpSpPr>
            <a:grpSpLocks/>
          </p:cNvGrpSpPr>
          <p:nvPr/>
        </p:nvGrpSpPr>
        <p:grpSpPr bwMode="auto">
          <a:xfrm>
            <a:off x="857224" y="2143116"/>
            <a:ext cx="7467600" cy="3974474"/>
            <a:chOff x="768" y="1536"/>
            <a:chExt cx="4704" cy="2161"/>
          </a:xfrm>
        </p:grpSpPr>
        <p:sp>
          <p:nvSpPr>
            <p:cNvPr id="40965" name="Text Box 4"/>
            <p:cNvSpPr txBox="1">
              <a:spLocks noChangeArrowheads="1"/>
            </p:cNvSpPr>
            <p:nvPr/>
          </p:nvSpPr>
          <p:spPr bwMode="auto">
            <a:xfrm>
              <a:off x="816" y="1536"/>
              <a:ext cx="4656" cy="385"/>
            </a:xfrm>
            <a:prstGeom prst="rect">
              <a:avLst/>
            </a:prstGeom>
            <a:noFill/>
            <a:ln w="9525">
              <a:noFill/>
              <a:miter lim="800000"/>
              <a:headEnd/>
              <a:tailEnd/>
            </a:ln>
          </p:spPr>
          <p:txBody>
            <a:bodyPr>
              <a:spAutoFit/>
            </a:bodyPr>
            <a:lstStyle/>
            <a:p>
              <a:pPr algn="ctr" rtl="0">
                <a:spcBef>
                  <a:spcPct val="50000"/>
                </a:spcBef>
              </a:pPr>
              <a:r>
                <a:rPr lang="en-US" sz="4000" b="1" dirty="0">
                  <a:latin typeface="Franklin Gothic Book" pitchFamily="34" charset="0"/>
                  <a:cs typeface="Times New Roman" pitchFamily="18" charset="0"/>
                </a:rPr>
                <a:t>STIGMA</a:t>
              </a:r>
            </a:p>
          </p:txBody>
        </p:sp>
        <p:sp>
          <p:nvSpPr>
            <p:cNvPr id="40966" name="Text Box 5"/>
            <p:cNvSpPr txBox="1">
              <a:spLocks noChangeArrowheads="1"/>
            </p:cNvSpPr>
            <p:nvPr/>
          </p:nvSpPr>
          <p:spPr bwMode="auto">
            <a:xfrm>
              <a:off x="768" y="1872"/>
              <a:ext cx="4656" cy="385"/>
            </a:xfrm>
            <a:prstGeom prst="rect">
              <a:avLst/>
            </a:prstGeom>
            <a:noFill/>
            <a:ln w="9525">
              <a:noFill/>
              <a:miter lim="800000"/>
              <a:headEnd/>
              <a:tailEnd/>
            </a:ln>
          </p:spPr>
          <p:txBody>
            <a:bodyPr>
              <a:spAutoFit/>
            </a:bodyPr>
            <a:lstStyle/>
            <a:p>
              <a:pPr algn="ctr" rtl="0">
                <a:spcBef>
                  <a:spcPct val="50000"/>
                </a:spcBef>
              </a:pPr>
              <a:r>
                <a:rPr lang="en-US" sz="4000" b="1">
                  <a:latin typeface="Franklin Gothic Book" pitchFamily="34" charset="0"/>
                  <a:cs typeface="Times New Roman" pitchFamily="18" charset="0"/>
                </a:rPr>
                <a:t>STEREOTYPING</a:t>
              </a:r>
            </a:p>
          </p:txBody>
        </p:sp>
        <p:sp>
          <p:nvSpPr>
            <p:cNvPr id="40967" name="Text Box 6"/>
            <p:cNvSpPr txBox="1">
              <a:spLocks noChangeArrowheads="1"/>
            </p:cNvSpPr>
            <p:nvPr/>
          </p:nvSpPr>
          <p:spPr bwMode="auto">
            <a:xfrm>
              <a:off x="768" y="2208"/>
              <a:ext cx="4656" cy="385"/>
            </a:xfrm>
            <a:prstGeom prst="rect">
              <a:avLst/>
            </a:prstGeom>
            <a:noFill/>
            <a:ln w="9525">
              <a:noFill/>
              <a:miter lim="800000"/>
              <a:headEnd/>
              <a:tailEnd/>
            </a:ln>
          </p:spPr>
          <p:txBody>
            <a:bodyPr>
              <a:spAutoFit/>
            </a:bodyPr>
            <a:lstStyle/>
            <a:p>
              <a:pPr algn="ctr" rtl="0">
                <a:spcBef>
                  <a:spcPct val="50000"/>
                </a:spcBef>
              </a:pPr>
              <a:r>
                <a:rPr lang="en-US" sz="4000" b="1" dirty="0">
                  <a:latin typeface="Franklin Gothic Book" pitchFamily="34" charset="0"/>
                  <a:cs typeface="Times New Roman" pitchFamily="18" charset="0"/>
                </a:rPr>
                <a:t>DISCRIMINATION</a:t>
              </a:r>
            </a:p>
          </p:txBody>
        </p:sp>
        <p:sp>
          <p:nvSpPr>
            <p:cNvPr id="40968" name="Text Box 7"/>
            <p:cNvSpPr txBox="1">
              <a:spLocks noChangeArrowheads="1"/>
            </p:cNvSpPr>
            <p:nvPr/>
          </p:nvSpPr>
          <p:spPr bwMode="auto">
            <a:xfrm>
              <a:off x="768" y="2544"/>
              <a:ext cx="4656" cy="385"/>
            </a:xfrm>
            <a:prstGeom prst="rect">
              <a:avLst/>
            </a:prstGeom>
            <a:noFill/>
            <a:ln w="9525">
              <a:noFill/>
              <a:miter lim="800000"/>
              <a:headEnd/>
              <a:tailEnd/>
            </a:ln>
          </p:spPr>
          <p:txBody>
            <a:bodyPr>
              <a:spAutoFit/>
            </a:bodyPr>
            <a:lstStyle/>
            <a:p>
              <a:pPr algn="ctr" rtl="0">
                <a:spcBef>
                  <a:spcPct val="50000"/>
                </a:spcBef>
              </a:pPr>
              <a:r>
                <a:rPr lang="en-US" sz="4000" b="1">
                  <a:latin typeface="Franklin Gothic Book" pitchFamily="34" charset="0"/>
                  <a:cs typeface="Times New Roman" pitchFamily="18" charset="0"/>
                </a:rPr>
                <a:t>UNDEREMPLOYMENT </a:t>
              </a:r>
            </a:p>
          </p:txBody>
        </p:sp>
        <p:sp>
          <p:nvSpPr>
            <p:cNvPr id="40969" name="Text Box 8"/>
            <p:cNvSpPr txBox="1">
              <a:spLocks noChangeArrowheads="1"/>
            </p:cNvSpPr>
            <p:nvPr/>
          </p:nvSpPr>
          <p:spPr bwMode="auto">
            <a:xfrm>
              <a:off x="768" y="2928"/>
              <a:ext cx="4656" cy="385"/>
            </a:xfrm>
            <a:prstGeom prst="rect">
              <a:avLst/>
            </a:prstGeom>
            <a:noFill/>
            <a:ln w="9525">
              <a:noFill/>
              <a:miter lim="800000"/>
              <a:headEnd/>
              <a:tailEnd/>
            </a:ln>
          </p:spPr>
          <p:txBody>
            <a:bodyPr>
              <a:spAutoFit/>
            </a:bodyPr>
            <a:lstStyle/>
            <a:p>
              <a:pPr algn="ctr" rtl="0">
                <a:spcBef>
                  <a:spcPct val="50000"/>
                </a:spcBef>
              </a:pPr>
              <a:r>
                <a:rPr lang="en-US" sz="4000" b="1" dirty="0">
                  <a:solidFill>
                    <a:srgbClr val="FF0000"/>
                  </a:solidFill>
                  <a:latin typeface="Franklin Gothic Book" pitchFamily="34" charset="0"/>
                  <a:cs typeface="Times New Roman" pitchFamily="18" charset="0"/>
                </a:rPr>
                <a:t>LACK OF TRANSPORTATION</a:t>
              </a:r>
            </a:p>
          </p:txBody>
        </p:sp>
        <p:sp>
          <p:nvSpPr>
            <p:cNvPr id="40970" name="Text Box 9"/>
            <p:cNvSpPr txBox="1">
              <a:spLocks noChangeArrowheads="1"/>
            </p:cNvSpPr>
            <p:nvPr/>
          </p:nvSpPr>
          <p:spPr bwMode="auto">
            <a:xfrm>
              <a:off x="768" y="3312"/>
              <a:ext cx="4656" cy="385"/>
            </a:xfrm>
            <a:prstGeom prst="rect">
              <a:avLst/>
            </a:prstGeom>
            <a:noFill/>
            <a:ln w="9525">
              <a:noFill/>
              <a:miter lim="800000"/>
              <a:headEnd/>
              <a:tailEnd/>
            </a:ln>
          </p:spPr>
          <p:txBody>
            <a:bodyPr>
              <a:spAutoFit/>
            </a:bodyPr>
            <a:lstStyle/>
            <a:p>
              <a:pPr algn="ctr" rtl="0">
                <a:spcBef>
                  <a:spcPct val="50000"/>
                </a:spcBef>
              </a:pPr>
              <a:r>
                <a:rPr lang="en-US" sz="4000" b="1" dirty="0">
                  <a:solidFill>
                    <a:srgbClr val="FF0000"/>
                  </a:solidFill>
                  <a:latin typeface="Franklin Gothic Book" pitchFamily="34" charset="0"/>
                  <a:cs typeface="Times New Roman" pitchFamily="18" charset="0"/>
                </a:rPr>
                <a:t>LACK OF AFFORDABLE HOUSING</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472066">
                                            <p:txEl>
                                              <p:pRg st="0" end="0"/>
                                            </p:txEl>
                                          </p:spTgt>
                                        </p:tgtEl>
                                        <p:attrNameLst>
                                          <p:attrName>style.visibility</p:attrName>
                                        </p:attrNameLst>
                                      </p:cBhvr>
                                      <p:to>
                                        <p:strVal val="visible"/>
                                      </p:to>
                                    </p:set>
                                    <p:animEffect transition="in" filter="wipe(up)">
                                      <p:cBhvr>
                                        <p:cTn id="7" dur="75"/>
                                        <p:tgtEl>
                                          <p:spTgt spid="47206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6"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09"/>
          <p:cNvPicPr>
            <a:picLocks noChangeAspect="1" noChangeArrowheads="1"/>
          </p:cNvPicPr>
          <p:nvPr/>
        </p:nvPicPr>
        <p:blipFill>
          <a:blip r:embed="rId3" cstate="print"/>
          <a:srcRect/>
          <a:stretch>
            <a:fillRect/>
          </a:stretch>
        </p:blipFill>
        <p:spPr bwMode="auto">
          <a:xfrm>
            <a:off x="816127" y="642918"/>
            <a:ext cx="7486337" cy="571504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7"/>
          <p:cNvSpPr>
            <a:spLocks noGrp="1"/>
          </p:cNvSpPr>
          <p:nvPr>
            <p:ph type="title"/>
          </p:nvPr>
        </p:nvSpPr>
        <p:spPr>
          <a:xfrm>
            <a:off x="571500" y="214313"/>
            <a:ext cx="7772400" cy="823912"/>
          </a:xfrm>
        </p:spPr>
        <p:txBody>
          <a:bodyPr/>
          <a:lstStyle/>
          <a:p>
            <a:pPr algn="r" eaLnBrk="1" hangingPunct="1"/>
            <a:r>
              <a:rPr lang="fa-IR" b="1" smtClean="0">
                <a:cs typeface="B Mitra" pitchFamily="2" charset="-78"/>
              </a:rPr>
              <a:t>موانع</a:t>
            </a:r>
          </a:p>
        </p:txBody>
      </p:sp>
      <p:sp>
        <p:nvSpPr>
          <p:cNvPr id="46083" name="Content Placeholder 2"/>
          <p:cNvSpPr>
            <a:spLocks noGrp="1"/>
          </p:cNvSpPr>
          <p:nvPr>
            <p:ph type="body" sz="half" idx="1"/>
          </p:nvPr>
        </p:nvSpPr>
        <p:spPr>
          <a:xfrm>
            <a:off x="251520" y="1500188"/>
            <a:ext cx="4248472" cy="4714875"/>
          </a:xfrm>
        </p:spPr>
        <p:txBody>
          <a:bodyPr/>
          <a:lstStyle/>
          <a:p>
            <a:pPr algn="just" eaLnBrk="1" hangingPunct="1"/>
            <a:r>
              <a:rPr lang="fa-IR" sz="3600" b="1" dirty="0" smtClean="0">
                <a:cs typeface="B Mitra" pitchFamily="2" charset="-78"/>
              </a:rPr>
              <a:t>ما بر اساس اهدافمان میتوانیم موانع مختلفی را در مکان های مختلف طبعیت اطرافمان بیابیم</a:t>
            </a:r>
            <a:endParaRPr lang="en-US" sz="3600" b="1" dirty="0" smtClean="0">
              <a:cs typeface="B Mitra" pitchFamily="2" charset="-78"/>
            </a:endParaRPr>
          </a:p>
          <a:p>
            <a:pPr algn="just" eaLnBrk="1" hangingPunct="1"/>
            <a:r>
              <a:rPr lang="fa-IR" sz="3600" b="1" dirty="0" smtClean="0">
                <a:cs typeface="B Mitra" pitchFamily="2" charset="-78"/>
              </a:rPr>
              <a:t>به همین صورت موانع زیادی را هم خودمان خلق میکنیم</a:t>
            </a:r>
            <a:endParaRPr lang="en-US" sz="3600" b="1" dirty="0" smtClean="0">
              <a:cs typeface="B Mitra" pitchFamily="2" charset="-78"/>
            </a:endParaRPr>
          </a:p>
        </p:txBody>
      </p:sp>
      <p:pic>
        <p:nvPicPr>
          <p:cNvPr id="46084" name="Picture 2"/>
          <p:cNvPicPr>
            <a:picLocks noGrp="1" noChangeAspect="1" noChangeArrowheads="1"/>
          </p:cNvPicPr>
          <p:nvPr>
            <p:ph type="clipArt" sz="half" idx="2"/>
          </p:nvPr>
        </p:nvPicPr>
        <p:blipFill>
          <a:blip r:embed="rId3" cstate="print"/>
          <a:srcRect/>
          <a:stretch>
            <a:fillRect/>
          </a:stretch>
        </p:blipFill>
        <p:spPr>
          <a:xfrm>
            <a:off x="4648200" y="2428875"/>
            <a:ext cx="3810000" cy="314325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5"/>
          <p:cNvSpPr>
            <a:spLocks noGrp="1"/>
          </p:cNvSpPr>
          <p:nvPr>
            <p:ph idx="1"/>
          </p:nvPr>
        </p:nvSpPr>
        <p:spPr>
          <a:xfrm>
            <a:off x="357188" y="1988840"/>
            <a:ext cx="8463284" cy="4608512"/>
          </a:xfrm>
        </p:spPr>
        <p:txBody>
          <a:bodyPr>
            <a:normAutofit fontScale="70000" lnSpcReduction="20000"/>
          </a:bodyPr>
          <a:lstStyle/>
          <a:p>
            <a:pPr algn="just" eaLnBrk="1" hangingPunct="1">
              <a:lnSpc>
                <a:spcPct val="110000"/>
              </a:lnSpc>
            </a:pPr>
            <a:r>
              <a:rPr lang="fa-IR" sz="4000" b="1" dirty="0" smtClean="0">
                <a:cs typeface="B Mitra" pitchFamily="2" charset="-78"/>
              </a:rPr>
              <a:t>موانع </a:t>
            </a:r>
            <a:r>
              <a:rPr lang="fa-IR" sz="4100" b="1" dirty="0" smtClean="0">
                <a:cs typeface="B Mitra" pitchFamily="2" charset="-78"/>
              </a:rPr>
              <a:t>می تواند شامل:</a:t>
            </a:r>
          </a:p>
          <a:p>
            <a:pPr lvl="1" algn="just">
              <a:lnSpc>
                <a:spcPct val="110000"/>
              </a:lnSpc>
            </a:pPr>
            <a:r>
              <a:rPr lang="fa-IR" sz="3100" b="1" dirty="0" smtClean="0">
                <a:solidFill>
                  <a:srgbClr val="FF0000"/>
                </a:solidFill>
                <a:cs typeface="B Mitra" pitchFamily="2" charset="-78"/>
              </a:rPr>
              <a:t>موانع معماری</a:t>
            </a:r>
          </a:p>
          <a:p>
            <a:pPr lvl="1" algn="just" eaLnBrk="1" hangingPunct="1">
              <a:lnSpc>
                <a:spcPct val="110000"/>
              </a:lnSpc>
            </a:pPr>
            <a:r>
              <a:rPr lang="fa-IR" sz="3100" b="1" dirty="0" smtClean="0">
                <a:solidFill>
                  <a:srgbClr val="FF0000"/>
                </a:solidFill>
                <a:cs typeface="B Mitra" pitchFamily="2" charset="-78"/>
              </a:rPr>
              <a:t>موانع فیزیکی</a:t>
            </a:r>
            <a:r>
              <a:rPr lang="fa-IR" sz="3100" b="1" dirty="0" smtClean="0">
                <a:cs typeface="B Mitra" pitchFamily="2" charset="-78"/>
              </a:rPr>
              <a:t>، مانند پله ها، پیاده روهای ناهموار، معابر تنگ و باریک و...</a:t>
            </a:r>
          </a:p>
          <a:p>
            <a:pPr lvl="1" algn="just" eaLnBrk="1" hangingPunct="1">
              <a:lnSpc>
                <a:spcPct val="110000"/>
              </a:lnSpc>
            </a:pPr>
            <a:r>
              <a:rPr lang="fa-IR" sz="3100" b="1" dirty="0" smtClean="0">
                <a:solidFill>
                  <a:srgbClr val="FF0000"/>
                </a:solidFill>
                <a:cs typeface="B Mitra" pitchFamily="2" charset="-78"/>
              </a:rPr>
              <a:t>موانع اطلاعاتی و ارتباطی</a:t>
            </a:r>
            <a:r>
              <a:rPr lang="fa-IR" sz="3100" b="1" dirty="0" smtClean="0">
                <a:cs typeface="B Mitra" pitchFamily="2" charset="-78"/>
              </a:rPr>
              <a:t>، همانند انتشاراتی که در اندازه چاپ درشت در درسترس نباشد</a:t>
            </a:r>
          </a:p>
          <a:p>
            <a:pPr lvl="1" algn="just" eaLnBrk="1" hangingPunct="1">
              <a:lnSpc>
                <a:spcPct val="110000"/>
              </a:lnSpc>
            </a:pPr>
            <a:r>
              <a:rPr lang="fa-IR" sz="3100" b="1" dirty="0" smtClean="0">
                <a:solidFill>
                  <a:srgbClr val="FF0000"/>
                </a:solidFill>
                <a:cs typeface="B Mitra" pitchFamily="2" charset="-78"/>
              </a:rPr>
              <a:t>موانع نگرشی</a:t>
            </a:r>
            <a:r>
              <a:rPr lang="fa-IR" sz="3100" b="1" dirty="0" smtClean="0">
                <a:cs typeface="B Mitra" pitchFamily="2" charset="-78"/>
              </a:rPr>
              <a:t>، مانند ادعای اینکه فرد دارای ناتوانی نمی تواند یک وظیفه مشخص را انجام دهد.</a:t>
            </a:r>
          </a:p>
          <a:p>
            <a:pPr lvl="1" algn="just" eaLnBrk="1" hangingPunct="1">
              <a:lnSpc>
                <a:spcPct val="110000"/>
              </a:lnSpc>
            </a:pPr>
            <a:r>
              <a:rPr lang="fa-IR" sz="3100" b="1" dirty="0" smtClean="0">
                <a:solidFill>
                  <a:srgbClr val="FF0000"/>
                </a:solidFill>
                <a:cs typeface="B Mitra" pitchFamily="2" charset="-78"/>
              </a:rPr>
              <a:t>موانع فناوری</a:t>
            </a:r>
            <a:r>
              <a:rPr lang="fa-IR" sz="3100" b="1" dirty="0" smtClean="0">
                <a:cs typeface="B Mitra" pitchFamily="2" charset="-78"/>
              </a:rPr>
              <a:t>، مانند علائم ترافیکی که به سرعت تغییر میکنند یا اتاق های گردهم آئی که بدون سیستم های کمکی شنیداری برای افراد دارای ناتوانی شنیداری هستند </a:t>
            </a:r>
          </a:p>
          <a:p>
            <a:pPr lvl="1" algn="just" eaLnBrk="1" hangingPunct="1">
              <a:lnSpc>
                <a:spcPct val="110000"/>
              </a:lnSpc>
            </a:pPr>
            <a:r>
              <a:rPr lang="fa-IR" sz="3100" b="1" dirty="0" smtClean="0">
                <a:solidFill>
                  <a:srgbClr val="FF0000"/>
                </a:solidFill>
                <a:cs typeface="B Mitra" pitchFamily="2" charset="-78"/>
              </a:rPr>
              <a:t>موانعی که بر اساس سیاست ها و برنامه ها ایجاد می شوند</a:t>
            </a:r>
            <a:r>
              <a:rPr lang="fa-IR" sz="3100" b="1" dirty="0" smtClean="0">
                <a:cs typeface="B Mitra" pitchFamily="2" charset="-78"/>
              </a:rPr>
              <a:t>، مانند اینکه امکان استفاده از روش های متفاوت برای تکمیل تست های یک مصاحبه آزمون شغلی فراهم نباشد.</a:t>
            </a:r>
          </a:p>
        </p:txBody>
      </p:sp>
      <p:sp>
        <p:nvSpPr>
          <p:cNvPr id="5" name="Title 4"/>
          <p:cNvSpPr>
            <a:spLocks noGrp="1"/>
          </p:cNvSpPr>
          <p:nvPr>
            <p:ph type="title"/>
          </p:nvPr>
        </p:nvSpPr>
        <p:spPr>
          <a:xfrm>
            <a:off x="827584" y="836712"/>
            <a:ext cx="7772400" cy="571500"/>
          </a:xfrm>
        </p:spPr>
        <p:txBody>
          <a:bodyPr>
            <a:normAutofit fontScale="90000"/>
          </a:bodyPr>
          <a:lstStyle/>
          <a:p>
            <a:pPr algn="r" eaLnBrk="1" hangingPunct="1">
              <a:defRPr/>
            </a:pPr>
            <a:r>
              <a:rPr lang="fa-IR" b="1" dirty="0" smtClean="0">
                <a:cs typeface="B Mitra" pitchFamily="2" charset="-78"/>
              </a:rPr>
              <a:t>موانع</a:t>
            </a:r>
            <a:endParaRPr lang="fa-IR" b="1" dirty="0">
              <a:cs typeface="B Mitra" pitchFamily="2"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27"/>
          <p:cNvSpPr>
            <a:spLocks noGrp="1" noChangeArrowheads="1"/>
          </p:cNvSpPr>
          <p:nvPr>
            <p:ph idx="1"/>
          </p:nvPr>
        </p:nvSpPr>
        <p:spPr>
          <a:xfrm>
            <a:off x="285720" y="2060848"/>
            <a:ext cx="8572560" cy="4439986"/>
          </a:xfrm>
        </p:spPr>
        <p:txBody>
          <a:bodyPr>
            <a:normAutofit fontScale="92500" lnSpcReduction="10000"/>
          </a:bodyPr>
          <a:lstStyle/>
          <a:p>
            <a:pPr algn="just" eaLnBrk="1" hangingPunct="1">
              <a:defRPr/>
            </a:pPr>
            <a:r>
              <a:rPr lang="fa-IR" sz="3600" b="1" dirty="0" smtClean="0">
                <a:latin typeface="Franklin Gothic Book" pitchFamily="34" charset="0"/>
                <a:cs typeface="B Mitra" pitchFamily="2" charset="-78"/>
              </a:rPr>
              <a:t>در چنین وضعیتی، </a:t>
            </a:r>
          </a:p>
          <a:p>
            <a:pPr lvl="1" algn="just" eaLnBrk="1" hangingPunct="1">
              <a:defRPr/>
            </a:pPr>
            <a:r>
              <a:rPr lang="fa-IR" sz="3600" b="1" dirty="0" smtClean="0">
                <a:solidFill>
                  <a:schemeClr val="tx1"/>
                </a:solidFill>
                <a:latin typeface="Franklin Gothic Book" pitchFamily="34" charset="0"/>
                <a:cs typeface="B Mitra" pitchFamily="2" charset="-78"/>
              </a:rPr>
              <a:t>افراد دارای ناتوانی از بقیه جامعه جدا ساخته می شوند،</a:t>
            </a:r>
          </a:p>
          <a:p>
            <a:pPr lvl="1" algn="just" eaLnBrk="1" hangingPunct="1">
              <a:defRPr/>
            </a:pPr>
            <a:r>
              <a:rPr lang="fa-IR" sz="3600" b="1" dirty="0" smtClean="0">
                <a:solidFill>
                  <a:schemeClr val="tx1"/>
                </a:solidFill>
                <a:latin typeface="Franklin Gothic Book" pitchFamily="34" charset="0"/>
                <a:cs typeface="B Mitra" pitchFamily="2" charset="-78"/>
              </a:rPr>
              <a:t>به عنوان افراد بیمار یا فاقد ظرفیت در نظر گرفته می شوند، </a:t>
            </a:r>
          </a:p>
          <a:p>
            <a:pPr lvl="1" algn="just" eaLnBrk="1" hangingPunct="1">
              <a:defRPr/>
            </a:pPr>
            <a:r>
              <a:rPr lang="fa-IR" sz="3600" b="1" dirty="0" smtClean="0">
                <a:solidFill>
                  <a:schemeClr val="tx1"/>
                </a:solidFill>
                <a:latin typeface="Franklin Gothic Book" pitchFamily="34" charset="0"/>
                <a:cs typeface="B Mitra" pitchFamily="2" charset="-78"/>
              </a:rPr>
              <a:t>حق کمی برای کنترل  روزمره زندگیشان به آنها داده می شود  </a:t>
            </a:r>
          </a:p>
          <a:p>
            <a:pPr lvl="1" algn="just" eaLnBrk="1" hangingPunct="1">
              <a:defRPr/>
            </a:pPr>
            <a:r>
              <a:rPr lang="fa-IR" sz="3600" b="1" dirty="0" smtClean="0">
                <a:solidFill>
                  <a:schemeClr val="tx1"/>
                </a:solidFill>
                <a:latin typeface="Franklin Gothic Book" pitchFamily="34" charset="0"/>
                <a:cs typeface="B Mitra" pitchFamily="2" charset="-78"/>
              </a:rPr>
              <a:t>به عنوان اعضای غیر مولد در اجتماع محسوب می شوند</a:t>
            </a:r>
          </a:p>
          <a:p>
            <a:pPr algn="just" eaLnBrk="1" hangingPunct="1">
              <a:buFont typeface="Wingdings" pitchFamily="2" charset="2"/>
              <a:buNone/>
              <a:defRPr/>
            </a:pPr>
            <a:endParaRPr lang="en-US" sz="4000" b="1" dirty="0" smtClean="0">
              <a:latin typeface="Franklin Gothic Book" pitchFamily="34" charset="0"/>
              <a:cs typeface="B Mitra" pitchFamily="2" charset="-78"/>
            </a:endParaRPr>
          </a:p>
        </p:txBody>
      </p:sp>
      <p:sp>
        <p:nvSpPr>
          <p:cNvPr id="9218" name="Title 2"/>
          <p:cNvSpPr>
            <a:spLocks noGrp="1"/>
          </p:cNvSpPr>
          <p:nvPr>
            <p:ph type="title"/>
          </p:nvPr>
        </p:nvSpPr>
        <p:spPr>
          <a:xfrm>
            <a:off x="642938" y="428625"/>
            <a:ext cx="7772400" cy="571500"/>
          </a:xfrm>
        </p:spPr>
        <p:txBody>
          <a:bodyPr/>
          <a:lstStyle/>
          <a:p>
            <a:pPr algn="r" eaLnBrk="1" hangingPunct="1">
              <a:defRPr/>
            </a:pPr>
            <a:r>
              <a:rPr lang="fa-IR" b="1" dirty="0" smtClean="0">
                <a:cs typeface="B Mitra" pitchFamily="2" charset="-78"/>
              </a:rPr>
              <a:t>موانع</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1027"/>
          <p:cNvSpPr>
            <a:spLocks noGrp="1" noChangeArrowheads="1"/>
          </p:cNvSpPr>
          <p:nvPr>
            <p:ph idx="1"/>
          </p:nvPr>
        </p:nvSpPr>
        <p:spPr>
          <a:xfrm>
            <a:off x="685800" y="2204864"/>
            <a:ext cx="7958138" cy="4119736"/>
          </a:xfrm>
        </p:spPr>
        <p:txBody>
          <a:bodyPr>
            <a:normAutofit lnSpcReduction="10000"/>
          </a:bodyPr>
          <a:lstStyle/>
          <a:p>
            <a:pPr algn="just" eaLnBrk="1" hangingPunct="1"/>
            <a:r>
              <a:rPr lang="fa-IR" sz="4800" b="1" dirty="0" smtClean="0">
                <a:latin typeface="Franklin Gothic Book" pitchFamily="34" charset="0"/>
                <a:cs typeface="B Mitra" pitchFamily="2" charset="-78"/>
              </a:rPr>
              <a:t>مدافعان حقوق معلولین به برچیدن و حذف قطعی و کامل موانع </a:t>
            </a:r>
            <a:r>
              <a:rPr lang="fa-IR" sz="4800" b="1" dirty="0" smtClean="0">
                <a:solidFill>
                  <a:srgbClr val="FF0000"/>
                </a:solidFill>
                <a:latin typeface="Franklin Gothic Book" pitchFamily="34" charset="0"/>
                <a:cs typeface="B Mitra" pitchFamily="2" charset="-78"/>
              </a:rPr>
              <a:t>نگرشی، فیزیکی و ارتباطی</a:t>
            </a:r>
            <a:r>
              <a:rPr lang="fa-IR" sz="4800" b="1" dirty="0" smtClean="0">
                <a:latin typeface="Franklin Gothic Book" pitchFamily="34" charset="0"/>
                <a:cs typeface="B Mitra" pitchFamily="2" charset="-78"/>
              </a:rPr>
              <a:t> که به صورت تاریخی محدودیت ایجاد کرده است و معلولان را از جامعه خارج ساخته است، معتقدند.</a:t>
            </a:r>
          </a:p>
        </p:txBody>
      </p:sp>
      <p:sp>
        <p:nvSpPr>
          <p:cNvPr id="10242" name="Rectangle 1026"/>
          <p:cNvSpPr>
            <a:spLocks noGrp="1" noChangeArrowheads="1"/>
          </p:cNvSpPr>
          <p:nvPr>
            <p:ph type="title"/>
          </p:nvPr>
        </p:nvSpPr>
        <p:spPr/>
        <p:txBody>
          <a:bodyPr/>
          <a:lstStyle/>
          <a:p>
            <a:pPr algn="r" eaLnBrk="1" hangingPunct="1">
              <a:defRPr/>
            </a:pPr>
            <a:r>
              <a:rPr lang="fa-IR" b="1" dirty="0" smtClean="0">
                <a:cs typeface="B Mitra" pitchFamily="2" charset="-78"/>
              </a:rPr>
              <a:t>برچیدن موانع</a:t>
            </a:r>
            <a:endParaRPr lang="en-US" b="1" dirty="0" smtClean="0">
              <a:cs typeface="B Mitra" pitchFamily="2" charset="-7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285720" y="228600"/>
            <a:ext cx="8248680" cy="758825"/>
          </a:xfrm>
        </p:spPr>
        <p:txBody>
          <a:bodyPr/>
          <a:lstStyle/>
          <a:p>
            <a:pPr algn="r" eaLnBrk="1" hangingPunct="1">
              <a:defRPr/>
            </a:pPr>
            <a:r>
              <a:rPr lang="ar-SA" b="1" dirty="0" smtClean="0">
                <a:effectLst>
                  <a:outerShdw blurRad="38100" dist="38100" dir="2700000" algn="tl">
                    <a:srgbClr val="FFFFFF"/>
                  </a:outerShdw>
                </a:effectLst>
                <a:cs typeface="B Mitra" pitchFamily="2" charset="-78"/>
              </a:rPr>
              <a:t>مناسب سازي </a:t>
            </a:r>
            <a:r>
              <a:rPr lang="ar-SA" dirty="0" smtClean="0">
                <a:cs typeface="B Mitra" pitchFamily="2" charset="-78"/>
              </a:rPr>
              <a:t> </a:t>
            </a:r>
            <a:endParaRPr lang="en-US" dirty="0" smtClean="0">
              <a:cs typeface="B Mitra" pitchFamily="2" charset="-78"/>
            </a:endParaRPr>
          </a:p>
        </p:txBody>
      </p:sp>
      <p:sp>
        <p:nvSpPr>
          <p:cNvPr id="77827" name="Rectangle 3"/>
          <p:cNvSpPr>
            <a:spLocks noGrp="1" noChangeArrowheads="1"/>
          </p:cNvSpPr>
          <p:nvPr>
            <p:ph type="body" sz="half" idx="4294967295"/>
          </p:nvPr>
        </p:nvSpPr>
        <p:spPr>
          <a:xfrm>
            <a:off x="428596" y="1785926"/>
            <a:ext cx="5029200" cy="4113212"/>
          </a:xfrm>
        </p:spPr>
        <p:txBody>
          <a:bodyPr/>
          <a:lstStyle/>
          <a:p>
            <a:pPr algn="just" eaLnBrk="1" hangingPunct="1">
              <a:lnSpc>
                <a:spcPct val="90000"/>
              </a:lnSpc>
            </a:pPr>
            <a:r>
              <a:rPr lang="ar-SA" sz="2400" b="1" dirty="0" smtClean="0">
                <a:solidFill>
                  <a:srgbClr val="660066"/>
                </a:solidFill>
                <a:cs typeface="B Mitra" pitchFamily="2" charset="-78"/>
              </a:rPr>
              <a:t>بر اساس مشكلاتي كه معلولين در نقاط مختلف جهان داشته اند </a:t>
            </a:r>
            <a:r>
              <a:rPr lang="ar-SA" sz="2400" b="1" dirty="0" smtClean="0">
                <a:solidFill>
                  <a:srgbClr val="FF0000"/>
                </a:solidFill>
                <a:cs typeface="B Mitra" pitchFamily="2" charset="-78"/>
              </a:rPr>
              <a:t>از سال 1977</a:t>
            </a:r>
            <a:r>
              <a:rPr lang="ar-SA" sz="2400" b="1" dirty="0" smtClean="0">
                <a:solidFill>
                  <a:srgbClr val="660066"/>
                </a:solidFill>
                <a:cs typeface="B Mitra" pitchFamily="2" charset="-78"/>
              </a:rPr>
              <a:t> اصولي را جهت فضاي شهري و معلولين تعيين نمودند كه تا اين زمان  اين موارد ثابت ميباشد و  اين اصول بر اساس انواع معلوليتها بخصوص معلوليتهاي جسمي حركتي  مي باشد. در ايران </a:t>
            </a:r>
            <a:r>
              <a:rPr lang="ar-SA" sz="2400" b="1" dirty="0" smtClean="0">
                <a:solidFill>
                  <a:srgbClr val="FF0000"/>
                </a:solidFill>
                <a:cs typeface="B Mitra" pitchFamily="2" charset="-78"/>
              </a:rPr>
              <a:t>در سال 1368</a:t>
            </a:r>
            <a:r>
              <a:rPr lang="ar-SA" sz="2400" b="1" dirty="0" smtClean="0">
                <a:solidFill>
                  <a:srgbClr val="660066"/>
                </a:solidFill>
                <a:cs typeface="B Mitra" pitchFamily="2" charset="-78"/>
              </a:rPr>
              <a:t> شوراي عالي شهر سازي و معماري ايران بر اين اسا س مصوبه  ضوابط و مقررات شهر سازي و معماري  براي معلولين جسمي – حركتي را تدوين نمود.</a:t>
            </a:r>
            <a:r>
              <a:rPr lang="fa-IR" sz="2400" b="1" dirty="0" smtClean="0">
                <a:solidFill>
                  <a:srgbClr val="660066"/>
                </a:solidFill>
                <a:cs typeface="B Mitra" pitchFamily="2" charset="-78"/>
              </a:rPr>
              <a:t> اين مصوبه در سال 1378 مورد تجديد نظر قرار گرفت.</a:t>
            </a:r>
            <a:endParaRPr lang="en-US" sz="2400" b="1" dirty="0" smtClean="0">
              <a:solidFill>
                <a:srgbClr val="660066"/>
              </a:solidFill>
              <a:cs typeface="B Mitra" pitchFamily="2" charset="-78"/>
            </a:endParaRPr>
          </a:p>
        </p:txBody>
      </p:sp>
      <p:pic>
        <p:nvPicPr>
          <p:cNvPr id="77828" name="Picture 4" descr="05"/>
          <p:cNvPicPr>
            <a:picLocks noGrp="1" noChangeAspect="1" noChangeArrowheads="1"/>
          </p:cNvPicPr>
          <p:nvPr>
            <p:ph type="clipArt" sz="half" idx="4294967295"/>
          </p:nvPr>
        </p:nvPicPr>
        <p:blipFill>
          <a:blip r:embed="rId3" cstate="print"/>
          <a:srcRect/>
          <a:stretch>
            <a:fillRect/>
          </a:stretch>
        </p:blipFill>
        <p:spPr>
          <a:xfrm>
            <a:off x="5929322" y="1785926"/>
            <a:ext cx="2963862" cy="4113212"/>
          </a:xfr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a:spLocks noGrp="1"/>
          </p:cNvSpPr>
          <p:nvPr>
            <p:ph idx="1"/>
          </p:nvPr>
        </p:nvSpPr>
        <p:spPr>
          <a:xfrm>
            <a:off x="301625" y="2132856"/>
            <a:ext cx="8504238" cy="4296539"/>
          </a:xfrm>
        </p:spPr>
        <p:txBody>
          <a:bodyPr>
            <a:normAutofit fontScale="92500" lnSpcReduction="10000"/>
          </a:bodyPr>
          <a:lstStyle/>
          <a:p>
            <a:pPr algn="just" eaLnBrk="1" hangingPunct="1"/>
            <a:r>
              <a:rPr lang="fa-IR" sz="4000" b="1" dirty="0" smtClean="0">
                <a:cs typeface="B Mitra" pitchFamily="2" charset="-78"/>
              </a:rPr>
              <a:t>ا</a:t>
            </a:r>
            <a:r>
              <a:rPr lang="fa-IR" sz="4400" b="1" dirty="0" smtClean="0">
                <a:cs typeface="B Mitra" pitchFamily="2" charset="-78"/>
              </a:rPr>
              <a:t>مروزه ” </a:t>
            </a:r>
            <a:r>
              <a:rPr lang="fa-IR" sz="4400" b="1" dirty="0" smtClean="0">
                <a:solidFill>
                  <a:srgbClr val="FF0000"/>
                </a:solidFill>
                <a:cs typeface="B Mitra" pitchFamily="2" charset="-78"/>
              </a:rPr>
              <a:t>دسترسی برای همه </a:t>
            </a:r>
            <a:r>
              <a:rPr lang="fa-IR" sz="4400" b="1" dirty="0" smtClean="0">
                <a:cs typeface="B Mitra" pitchFamily="2" charset="-78"/>
              </a:rPr>
              <a:t>” به عنوان یک ضرورت حیاتی تشخیص داه شده است و تلاشهای زیادی برای اطمینان از انجام آن در جریان است.</a:t>
            </a:r>
            <a:endParaRPr lang="en-US" sz="4400" b="1" dirty="0" smtClean="0">
              <a:cs typeface="B Mitra" pitchFamily="2" charset="-78"/>
            </a:endParaRPr>
          </a:p>
          <a:p>
            <a:pPr algn="just" eaLnBrk="1" hangingPunct="1"/>
            <a:r>
              <a:rPr lang="fa-IR" sz="4400" b="1" dirty="0" smtClean="0">
                <a:cs typeface="B Mitra" pitchFamily="2" charset="-78"/>
              </a:rPr>
              <a:t> ویژگی های ” </a:t>
            </a:r>
            <a:r>
              <a:rPr lang="fa-IR" sz="4400" b="1" dirty="0" smtClean="0">
                <a:solidFill>
                  <a:srgbClr val="FF0000"/>
                </a:solidFill>
                <a:cs typeface="B Mitra" pitchFamily="2" charset="-78"/>
              </a:rPr>
              <a:t>بدون مانع بودن </a:t>
            </a:r>
            <a:r>
              <a:rPr lang="fa-IR" sz="4400" b="1" dirty="0" smtClean="0">
                <a:cs typeface="B Mitra" pitchFamily="2" charset="-78"/>
              </a:rPr>
              <a:t>” امروز پایه و اساس هرگونه مفهومی در همه طراحی قرار گرفته است</a:t>
            </a:r>
            <a:endParaRPr lang="fa-IR" sz="4000" b="1" dirty="0" smtClean="0">
              <a:cs typeface="B Mitra" pitchFamily="2" charset="-78"/>
            </a:endParaRPr>
          </a:p>
        </p:txBody>
      </p:sp>
      <p:sp>
        <p:nvSpPr>
          <p:cNvPr id="11266" name="Title 1"/>
          <p:cNvSpPr>
            <a:spLocks noGrp="1"/>
          </p:cNvSpPr>
          <p:nvPr>
            <p:ph type="title"/>
          </p:nvPr>
        </p:nvSpPr>
        <p:spPr/>
        <p:txBody>
          <a:bodyPr/>
          <a:lstStyle/>
          <a:p>
            <a:pPr algn="r" eaLnBrk="1" hangingPunct="1">
              <a:defRPr/>
            </a:pPr>
            <a:r>
              <a:rPr lang="fa-IR" b="1" dirty="0" smtClean="0">
                <a:cs typeface="B Mitra" pitchFamily="2" charset="-78"/>
              </a:rPr>
              <a:t>دسترسی برای همه</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285720" y="2132856"/>
            <a:ext cx="8504238" cy="4483832"/>
          </a:xfrm>
        </p:spPr>
        <p:txBody>
          <a:bodyPr>
            <a:normAutofit fontScale="92500" lnSpcReduction="10000"/>
          </a:bodyPr>
          <a:lstStyle/>
          <a:p>
            <a:pPr algn="just" eaLnBrk="1" hangingPunct="1">
              <a:defRPr/>
            </a:pPr>
            <a:r>
              <a:rPr lang="fa-IR" sz="4000" b="1" dirty="0" smtClean="0">
                <a:cs typeface="B Mitra" pitchFamily="2" charset="-78"/>
              </a:rPr>
              <a:t>منظور از </a:t>
            </a:r>
            <a:r>
              <a:rPr lang="fa-IR" sz="4000" b="1" dirty="0" smtClean="0">
                <a:solidFill>
                  <a:srgbClr val="FF0000"/>
                </a:solidFill>
                <a:cs typeface="B Mitra" pitchFamily="2" charset="-78"/>
              </a:rPr>
              <a:t>قابل دسترس </a:t>
            </a:r>
            <a:r>
              <a:rPr lang="fa-IR" sz="4000" b="1" dirty="0" smtClean="0">
                <a:cs typeface="B Mitra" pitchFamily="2" charset="-78"/>
              </a:rPr>
              <a:t>آن است که یک برنامه، فعالیت، گردهمآئی، سخنرانی یا </a:t>
            </a:r>
            <a:r>
              <a:rPr lang="fa-IR" sz="4000" b="1" dirty="0" smtClean="0">
                <a:solidFill>
                  <a:srgbClr val="FF0000"/>
                </a:solidFill>
                <a:cs typeface="B Mitra" pitchFamily="2" charset="-78"/>
              </a:rPr>
              <a:t>هر رخداد یا فرآیند دیگری آمادگی</a:t>
            </a:r>
            <a:r>
              <a:rPr lang="fa-IR" sz="4000" b="1" dirty="0" smtClean="0">
                <a:cs typeface="B Mitra" pitchFamily="2" charset="-78"/>
              </a:rPr>
              <a:t> استفاده شدن بوسیله افراد، </a:t>
            </a:r>
            <a:r>
              <a:rPr lang="fa-IR" sz="4000" b="1" u="sng" dirty="0" smtClean="0">
                <a:cs typeface="B Mitra" pitchFamily="2" charset="-78"/>
              </a:rPr>
              <a:t>صرفنظر از </a:t>
            </a:r>
            <a:r>
              <a:rPr lang="fa-IR" sz="4000" b="1" u="sng" dirty="0" smtClean="0">
                <a:solidFill>
                  <a:srgbClr val="FF0000"/>
                </a:solidFill>
                <a:cs typeface="B Mitra" pitchFamily="2" charset="-78"/>
              </a:rPr>
              <a:t>توانائی های آنان </a:t>
            </a:r>
            <a:r>
              <a:rPr lang="fa-IR" sz="4000" b="1" u="sng" dirty="0" smtClean="0">
                <a:cs typeface="B Mitra" pitchFamily="2" charset="-78"/>
              </a:rPr>
              <a:t>را داراست</a:t>
            </a:r>
            <a:r>
              <a:rPr lang="fa-IR" sz="4000" b="1" dirty="0" smtClean="0">
                <a:cs typeface="B Mitra" pitchFamily="2" charset="-78"/>
              </a:rPr>
              <a:t>.</a:t>
            </a:r>
          </a:p>
          <a:p>
            <a:pPr algn="just" eaLnBrk="1" hangingPunct="1">
              <a:defRPr/>
            </a:pPr>
            <a:r>
              <a:rPr lang="fa-IR" sz="4000" b="1" dirty="0" smtClean="0">
                <a:cs typeface="B Mitra" pitchFamily="2" charset="-78"/>
              </a:rPr>
              <a:t>زمانی که ساختمان یا تسهیلاتی در فهرستی این چنین قرار گیرد، منظور آن است که آن تسهیلات می تواند مورد استفاده هر فردی صرفنظر از </a:t>
            </a:r>
            <a:r>
              <a:rPr lang="fa-IR" sz="4000" b="1" dirty="0" smtClean="0">
                <a:solidFill>
                  <a:srgbClr val="FF0000"/>
                </a:solidFill>
                <a:cs typeface="B Mitra" pitchFamily="2" charset="-78"/>
              </a:rPr>
              <a:t>توانائی</a:t>
            </a:r>
            <a:r>
              <a:rPr lang="fa-IR" sz="4000" b="1" dirty="0" smtClean="0">
                <a:cs typeface="B Mitra" pitchFamily="2" charset="-78"/>
              </a:rPr>
              <a:t> او قرار گیرد.</a:t>
            </a:r>
          </a:p>
        </p:txBody>
      </p:sp>
      <p:sp>
        <p:nvSpPr>
          <p:cNvPr id="12290" name="Title 1"/>
          <p:cNvSpPr>
            <a:spLocks noGrp="1"/>
          </p:cNvSpPr>
          <p:nvPr>
            <p:ph type="title"/>
          </p:nvPr>
        </p:nvSpPr>
        <p:spPr/>
        <p:txBody>
          <a:bodyPr/>
          <a:lstStyle/>
          <a:p>
            <a:pPr algn="r" eaLnBrk="1" hangingPunct="1">
              <a:defRPr/>
            </a:pPr>
            <a:r>
              <a:rPr lang="fa-IR" b="1" dirty="0" smtClean="0">
                <a:cs typeface="B Mitra" pitchFamily="2" charset="-78"/>
              </a:rPr>
              <a:t>قابل دسترس</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a:xfrm>
            <a:off x="571500" y="2194520"/>
            <a:ext cx="8072438" cy="4114800"/>
          </a:xfrm>
        </p:spPr>
        <p:txBody>
          <a:bodyPr/>
          <a:lstStyle/>
          <a:p>
            <a:pPr algn="just" eaLnBrk="1" hangingPunct="1"/>
            <a:r>
              <a:rPr lang="fa-IR" sz="4000" b="1" dirty="0" smtClean="0">
                <a:cs typeface="B Mitra" pitchFamily="2" charset="-78"/>
              </a:rPr>
              <a:t>رویکردی است که خلق و ایجاد محیطی را ارتقاء می بخشد که تمام مردم، </a:t>
            </a:r>
            <a:r>
              <a:rPr lang="fa-IR" sz="4000" b="1" dirty="0" smtClean="0">
                <a:solidFill>
                  <a:srgbClr val="FF0000"/>
                </a:solidFill>
                <a:cs typeface="B Mitra" pitchFamily="2" charset="-78"/>
              </a:rPr>
              <a:t>شامل افراد دارای ناتوانی</a:t>
            </a:r>
            <a:r>
              <a:rPr lang="fa-IR" sz="4000" b="1" dirty="0" smtClean="0">
                <a:cs typeface="B Mitra" pitchFamily="2" charset="-78"/>
              </a:rPr>
              <a:t>، می توانند از تمام امکاناتی که بوسیله آن ساختمان، فضای شهری، یک برنامه، یک خدمت یا یک وسیله ارتباطی فراهم می کند، استفاده نمایند</a:t>
            </a:r>
          </a:p>
        </p:txBody>
      </p:sp>
      <p:sp>
        <p:nvSpPr>
          <p:cNvPr id="13314" name="Title 1"/>
          <p:cNvSpPr>
            <a:spLocks noGrp="1"/>
          </p:cNvSpPr>
          <p:nvPr>
            <p:ph type="title"/>
          </p:nvPr>
        </p:nvSpPr>
        <p:spPr/>
        <p:txBody>
          <a:bodyPr/>
          <a:lstStyle/>
          <a:p>
            <a:pPr algn="r" eaLnBrk="1" hangingPunct="1">
              <a:defRPr/>
            </a:pPr>
            <a:r>
              <a:rPr lang="fa-IR" b="1" dirty="0" smtClean="0">
                <a:cs typeface="B Mitra" pitchFamily="2" charset="-78"/>
              </a:rPr>
              <a:t>دسترسی عمومی</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p:cNvSpPr>
            <a:spLocks noGrp="1"/>
          </p:cNvSpPr>
          <p:nvPr>
            <p:ph type="ctrTitle"/>
          </p:nvPr>
        </p:nvSpPr>
        <p:spPr>
          <a:xfrm>
            <a:off x="179388" y="908721"/>
            <a:ext cx="8534400" cy="1872208"/>
          </a:xfrm>
        </p:spPr>
        <p:txBody>
          <a:bodyPr>
            <a:noAutofit/>
          </a:bodyPr>
          <a:lstStyle/>
          <a:p>
            <a:pPr eaLnBrk="1" hangingPunct="1">
              <a:defRPr/>
            </a:pPr>
            <a:r>
              <a:rPr lang="fa-IR" sz="6000" b="1" dirty="0" smtClean="0">
                <a:solidFill>
                  <a:srgbClr val="7030A0"/>
                </a:solidFill>
                <a:effectLst/>
                <a:cs typeface="B Mitra" pitchFamily="2" charset="-78"/>
              </a:rPr>
              <a:t>شهر بدون مانع،</a:t>
            </a:r>
            <a:br>
              <a:rPr lang="fa-IR" sz="6000" b="1" dirty="0" smtClean="0">
                <a:solidFill>
                  <a:srgbClr val="7030A0"/>
                </a:solidFill>
                <a:effectLst/>
                <a:cs typeface="B Mitra" pitchFamily="2" charset="-78"/>
              </a:rPr>
            </a:br>
            <a:r>
              <a:rPr lang="fa-IR" sz="6000" b="1" dirty="0" smtClean="0">
                <a:solidFill>
                  <a:srgbClr val="7030A0"/>
                </a:solidFill>
                <a:effectLst/>
                <a:cs typeface="B Mitra" pitchFamily="2" charset="-78"/>
              </a:rPr>
              <a:t> آرمانی برای تهران</a:t>
            </a:r>
            <a:endParaRPr lang="en-US" sz="4800" b="1" dirty="0" smtClean="0">
              <a:solidFill>
                <a:srgbClr val="7030A0"/>
              </a:solidFill>
              <a:effectLst/>
              <a:cs typeface="B Mitra" pitchFamily="2" charset="-78"/>
            </a:endParaRPr>
          </a:p>
        </p:txBody>
      </p:sp>
      <p:sp>
        <p:nvSpPr>
          <p:cNvPr id="3" name="Subtitle 2"/>
          <p:cNvSpPr>
            <a:spLocks noGrp="1"/>
          </p:cNvSpPr>
          <p:nvPr>
            <p:ph type="subTitle" idx="1"/>
          </p:nvPr>
        </p:nvSpPr>
        <p:spPr>
          <a:xfrm>
            <a:off x="755650" y="3861049"/>
            <a:ext cx="7561263" cy="2231776"/>
          </a:xfrm>
        </p:spPr>
        <p:txBody>
          <a:bodyPr>
            <a:normAutofit fontScale="92500" lnSpcReduction="20000"/>
          </a:bodyPr>
          <a:lstStyle/>
          <a:p>
            <a:pPr eaLnBrk="1" hangingPunct="1">
              <a:lnSpc>
                <a:spcPct val="90000"/>
              </a:lnSpc>
              <a:defRPr/>
            </a:pPr>
            <a:endParaRPr lang="fa-IR" sz="2400" cap="none" dirty="0" smtClean="0">
              <a:cs typeface="B Mitra" pitchFamily="2" charset="-78"/>
            </a:endParaRPr>
          </a:p>
          <a:p>
            <a:pPr rtl="0" eaLnBrk="1" hangingPunct="1">
              <a:lnSpc>
                <a:spcPct val="90000"/>
              </a:lnSpc>
              <a:defRPr/>
            </a:pPr>
            <a:r>
              <a:rPr lang="en-US" sz="7100" i="1" cap="none" dirty="0" smtClean="0">
                <a:solidFill>
                  <a:srgbClr val="660066"/>
                </a:solidFill>
                <a:effectLst>
                  <a:outerShdw blurRad="38100" dist="38100" dir="2700000" algn="tl">
                    <a:srgbClr val="000000"/>
                  </a:outerShdw>
                </a:effectLst>
                <a:cs typeface="B Mitra" pitchFamily="2" charset="-78"/>
              </a:rPr>
              <a:t>Barrier Free City</a:t>
            </a:r>
          </a:p>
          <a:p>
            <a:pPr eaLnBrk="1" hangingPunct="1">
              <a:lnSpc>
                <a:spcPct val="90000"/>
              </a:lnSpc>
              <a:defRPr/>
            </a:pPr>
            <a:r>
              <a:rPr lang="en-US" sz="7100" i="1" dirty="0" smtClean="0">
                <a:solidFill>
                  <a:srgbClr val="660066"/>
                </a:solidFill>
                <a:effectLst>
                  <a:outerShdw blurRad="38100" dist="38100" dir="2700000" algn="tl">
                    <a:srgbClr val="000000"/>
                  </a:outerShdw>
                </a:effectLst>
                <a:cs typeface="B Mitra" pitchFamily="2" charset="-78"/>
              </a:rPr>
              <a:t>Ideal for Tehran</a:t>
            </a:r>
            <a:endParaRPr lang="fa-IR" sz="2400" cap="none" dirty="0" smtClean="0">
              <a:cs typeface="B Mitra"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2"/>
          <p:cNvSpPr>
            <a:spLocks noGrp="1"/>
          </p:cNvSpPr>
          <p:nvPr>
            <p:ph idx="1"/>
          </p:nvPr>
        </p:nvSpPr>
        <p:spPr>
          <a:xfrm>
            <a:off x="285750" y="2132856"/>
            <a:ext cx="8572500" cy="4510832"/>
          </a:xfrm>
        </p:spPr>
        <p:txBody>
          <a:bodyPr/>
          <a:lstStyle/>
          <a:p>
            <a:pPr algn="just" eaLnBrk="1" hangingPunct="1"/>
            <a:r>
              <a:rPr lang="fa-IR" sz="3600" b="1" dirty="0" smtClean="0">
                <a:solidFill>
                  <a:srgbClr val="FF0000"/>
                </a:solidFill>
                <a:cs typeface="B Mitra" pitchFamily="2" charset="-78"/>
              </a:rPr>
              <a:t>محیط بدون مانع </a:t>
            </a:r>
            <a:r>
              <a:rPr lang="fa-IR" sz="3600" b="1" dirty="0" smtClean="0">
                <a:cs typeface="B Mitra" pitchFamily="2" charset="-78"/>
              </a:rPr>
              <a:t>عبارتست از فضائی که</a:t>
            </a:r>
            <a:r>
              <a:rPr lang="en-US" sz="3600" b="1" dirty="0" smtClean="0">
                <a:cs typeface="B Mitra" pitchFamily="2" charset="-78"/>
              </a:rPr>
              <a:t>:</a:t>
            </a:r>
            <a:r>
              <a:rPr lang="fa-IR" sz="3600" b="1" dirty="0" smtClean="0">
                <a:cs typeface="B Mitra" pitchFamily="2" charset="-78"/>
              </a:rPr>
              <a:t> </a:t>
            </a:r>
          </a:p>
          <a:p>
            <a:pPr lvl="1" algn="just" eaLnBrk="1" hangingPunct="1"/>
            <a:r>
              <a:rPr lang="fa-IR" sz="3200" b="1" dirty="0" smtClean="0">
                <a:cs typeface="B Mitra" pitchFamily="2" charset="-78"/>
              </a:rPr>
              <a:t>برای حرکت آزاد و سالم، </a:t>
            </a:r>
          </a:p>
          <a:p>
            <a:pPr lvl="1" algn="just" eaLnBrk="1" hangingPunct="1"/>
            <a:r>
              <a:rPr lang="fa-IR" sz="3200" b="1" dirty="0" smtClean="0">
                <a:cs typeface="B Mitra" pitchFamily="2" charset="-78"/>
              </a:rPr>
              <a:t>انجام عملکرد و دسترسی به همه چیز، </a:t>
            </a:r>
          </a:p>
          <a:p>
            <a:pPr lvl="1" algn="just" eaLnBrk="1" hangingPunct="1"/>
            <a:r>
              <a:rPr lang="fa-IR" sz="3200" b="1" dirty="0" smtClean="0">
                <a:cs typeface="B Mitra" pitchFamily="2" charset="-78"/>
              </a:rPr>
              <a:t>صرفنظر از سن، جنس یا شرایط خاص، </a:t>
            </a:r>
          </a:p>
          <a:p>
            <a:pPr lvl="1" algn="just" eaLnBrk="1" hangingPunct="1"/>
            <a:r>
              <a:rPr lang="fa-IR" sz="3200" b="1" dirty="0" smtClean="0">
                <a:cs typeface="B Mitra" pitchFamily="2" charset="-78"/>
              </a:rPr>
              <a:t>با در نظر گرفتن مقام و شان و در حد امکان استقلال افراد،</a:t>
            </a:r>
          </a:p>
          <a:p>
            <a:pPr algn="just" eaLnBrk="1" hangingPunct="1"/>
            <a:r>
              <a:rPr lang="fa-IR" sz="2800" b="1" dirty="0" smtClean="0">
                <a:cs typeface="B Mitra" pitchFamily="2" charset="-78"/>
              </a:rPr>
              <a:t>بدون هیچگونه مانعی، فضا یا مجموعه ای از خدمات را که می تواند در دسترس همه باشند، اجازه دهد.</a:t>
            </a:r>
          </a:p>
        </p:txBody>
      </p:sp>
      <p:sp>
        <p:nvSpPr>
          <p:cNvPr id="14338" name="Title 1"/>
          <p:cNvSpPr>
            <a:spLocks noGrp="1"/>
          </p:cNvSpPr>
          <p:nvPr>
            <p:ph type="title"/>
          </p:nvPr>
        </p:nvSpPr>
        <p:spPr>
          <a:xfrm>
            <a:off x="642938" y="357188"/>
            <a:ext cx="7772400" cy="500062"/>
          </a:xfrm>
        </p:spPr>
        <p:txBody>
          <a:bodyPr/>
          <a:lstStyle/>
          <a:p>
            <a:pPr algn="r" eaLnBrk="1" hangingPunct="1">
              <a:defRPr/>
            </a:pPr>
            <a:r>
              <a:rPr lang="fa-IR" b="1" dirty="0" smtClean="0">
                <a:cs typeface="B Mitra" pitchFamily="2" charset="-78"/>
              </a:rPr>
              <a:t>مفهوم محیط بدون مانع</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Content Placeholder 2"/>
          <p:cNvSpPr>
            <a:spLocks noGrp="1"/>
          </p:cNvSpPr>
          <p:nvPr>
            <p:ph idx="1"/>
          </p:nvPr>
        </p:nvSpPr>
        <p:spPr>
          <a:xfrm>
            <a:off x="285750" y="2204864"/>
            <a:ext cx="8572500" cy="4438824"/>
          </a:xfrm>
        </p:spPr>
        <p:txBody>
          <a:bodyPr>
            <a:normAutofit lnSpcReduction="10000"/>
          </a:bodyPr>
          <a:lstStyle/>
          <a:p>
            <a:pPr algn="just" eaLnBrk="1" hangingPunct="1"/>
            <a:r>
              <a:rPr lang="fa-IR" sz="4000" b="1" dirty="0" smtClean="0">
                <a:cs typeface="B Mitra" pitchFamily="2" charset="-78"/>
              </a:rPr>
              <a:t>محیط به معنای:</a:t>
            </a:r>
          </a:p>
          <a:p>
            <a:pPr lvl="1" algn="just" eaLnBrk="1" hangingPunct="1"/>
            <a:r>
              <a:rPr lang="fa-IR" sz="2800" b="1" dirty="0" smtClean="0">
                <a:cs typeface="B Mitra" pitchFamily="2" charset="-78"/>
              </a:rPr>
              <a:t> ساختمان ها، خیابان ها، </a:t>
            </a:r>
          </a:p>
          <a:p>
            <a:pPr lvl="1" algn="just" eaLnBrk="1" hangingPunct="1"/>
            <a:r>
              <a:rPr lang="fa-IR" sz="2800" b="1" dirty="0" smtClean="0">
                <a:cs typeface="B Mitra" pitchFamily="2" charset="-78"/>
              </a:rPr>
              <a:t>بوستان ها، محل های خدماتی، تولیدات روزمره، </a:t>
            </a:r>
          </a:p>
          <a:p>
            <a:pPr lvl="1" algn="just" eaLnBrk="1" hangingPunct="1"/>
            <a:r>
              <a:rPr lang="fa-IR" sz="2800" b="1" dirty="0" smtClean="0">
                <a:cs typeface="B Mitra" pitchFamily="2" charset="-78"/>
              </a:rPr>
              <a:t>ایستگاه های حمل و نقل و سایر اماکن است. </a:t>
            </a:r>
          </a:p>
          <a:p>
            <a:pPr algn="just" eaLnBrk="1" hangingPunct="1"/>
            <a:r>
              <a:rPr lang="fa-IR" sz="4000" b="1" dirty="0" smtClean="0">
                <a:cs typeface="B Mitra" pitchFamily="2" charset="-78"/>
              </a:rPr>
              <a:t>لیکن باور و عقیده ای عمومی وجود دارد که یک سطح شیب دار و یک بالابر/ آسانسور </a:t>
            </a:r>
            <a:r>
              <a:rPr lang="fa-IR" sz="4000" b="1" dirty="0" smtClean="0">
                <a:solidFill>
                  <a:srgbClr val="FF0000"/>
                </a:solidFill>
                <a:cs typeface="B Mitra" pitchFamily="2" charset="-78"/>
              </a:rPr>
              <a:t>همه</a:t>
            </a:r>
            <a:r>
              <a:rPr lang="fa-IR" sz="4000" b="1" dirty="0" smtClean="0">
                <a:cs typeface="B Mitra" pitchFamily="2" charset="-78"/>
              </a:rPr>
              <a:t> آن چیزهایی است که برای ساخت یک محیط بدون مانع لازم است.</a:t>
            </a:r>
          </a:p>
        </p:txBody>
      </p:sp>
      <p:sp>
        <p:nvSpPr>
          <p:cNvPr id="14338" name="Title 1"/>
          <p:cNvSpPr>
            <a:spLocks noGrp="1"/>
          </p:cNvSpPr>
          <p:nvPr>
            <p:ph type="title"/>
          </p:nvPr>
        </p:nvSpPr>
        <p:spPr>
          <a:xfrm>
            <a:off x="642910" y="785794"/>
            <a:ext cx="7772400" cy="500062"/>
          </a:xfrm>
        </p:spPr>
        <p:txBody>
          <a:bodyPr/>
          <a:lstStyle/>
          <a:p>
            <a:pPr algn="r" eaLnBrk="1" hangingPunct="1">
              <a:defRPr/>
            </a:pPr>
            <a:r>
              <a:rPr lang="fa-IR" b="1" dirty="0" smtClean="0">
                <a:cs typeface="B Mitra" pitchFamily="2" charset="-78"/>
              </a:rPr>
              <a:t>مفهوم محیط بدون مانع</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5"/>
          <p:cNvSpPr>
            <a:spLocks noGrp="1"/>
          </p:cNvSpPr>
          <p:nvPr>
            <p:ph idx="1"/>
          </p:nvPr>
        </p:nvSpPr>
        <p:spPr>
          <a:xfrm>
            <a:off x="357188" y="1357313"/>
            <a:ext cx="8029575" cy="5000625"/>
          </a:xfrm>
        </p:spPr>
        <p:txBody>
          <a:bodyPr/>
          <a:lstStyle/>
          <a:p>
            <a:pPr algn="just" eaLnBrk="1" hangingPunct="1"/>
            <a:endParaRPr lang="fa-IR" sz="4400" b="1" dirty="0" smtClean="0">
              <a:cs typeface="B Mitra" pitchFamily="2" charset="-78"/>
            </a:endParaRPr>
          </a:p>
          <a:p>
            <a:pPr algn="just" eaLnBrk="1" hangingPunct="1"/>
            <a:r>
              <a:rPr lang="fa-IR" sz="4400" b="1" dirty="0" smtClean="0">
                <a:solidFill>
                  <a:srgbClr val="FF0000"/>
                </a:solidFill>
                <a:cs typeface="B Mitra" pitchFamily="2" charset="-78"/>
              </a:rPr>
              <a:t>شهر بدون مانع </a:t>
            </a:r>
            <a:r>
              <a:rPr lang="fa-IR" sz="4400" b="1" dirty="0" smtClean="0">
                <a:cs typeface="B Mitra" pitchFamily="2" charset="-78"/>
              </a:rPr>
              <a:t>جائی است که تلاش های موفقیت آمیزی برای جلوگیری و برچیدن تمام موانع و نیز ارتقاء فرصت ها و مشارکت برابرشهروندان به انجام رسانیده است</a:t>
            </a:r>
          </a:p>
        </p:txBody>
      </p:sp>
      <p:sp>
        <p:nvSpPr>
          <p:cNvPr id="5" name="Title 4"/>
          <p:cNvSpPr>
            <a:spLocks noGrp="1"/>
          </p:cNvSpPr>
          <p:nvPr>
            <p:ph type="title"/>
          </p:nvPr>
        </p:nvSpPr>
        <p:spPr>
          <a:xfrm>
            <a:off x="714348" y="642918"/>
            <a:ext cx="7772400" cy="571500"/>
          </a:xfrm>
        </p:spPr>
        <p:txBody>
          <a:bodyPr>
            <a:normAutofit fontScale="90000"/>
          </a:bodyPr>
          <a:lstStyle/>
          <a:p>
            <a:pPr algn="r" eaLnBrk="1" hangingPunct="1">
              <a:defRPr/>
            </a:pPr>
            <a:r>
              <a:rPr lang="fa-IR" b="1" dirty="0" smtClean="0">
                <a:cs typeface="B Mitra" pitchFamily="2" charset="-78"/>
              </a:rPr>
              <a:t>شهر بدون مانع چیست؟</a:t>
            </a:r>
            <a:endParaRPr lang="fa-IR" b="1" dirty="0">
              <a:cs typeface="B Mitra" pitchFamily="2" charset="-7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5" name="Rectangle 3"/>
          <p:cNvSpPr>
            <a:spLocks noGrp="1" noChangeArrowheads="1"/>
          </p:cNvSpPr>
          <p:nvPr>
            <p:ph type="subTitle" idx="4294967295"/>
          </p:nvPr>
        </p:nvSpPr>
        <p:spPr>
          <a:xfrm>
            <a:off x="357158" y="1785926"/>
            <a:ext cx="8351838" cy="4392612"/>
          </a:xfrm>
        </p:spPr>
        <p:txBody>
          <a:bodyPr/>
          <a:lstStyle/>
          <a:p>
            <a:pPr marL="0" indent="0" algn="just" eaLnBrk="1" hangingPunct="1">
              <a:buFontTx/>
              <a:buNone/>
            </a:pPr>
            <a:r>
              <a:rPr lang="fa-IR" sz="4300" b="1" dirty="0" smtClean="0">
                <a:latin typeface="Trebuchet MS" pitchFamily="34" charset="0"/>
                <a:cs typeface="B Mitra" pitchFamily="2" charset="-78"/>
              </a:rPr>
              <a:t>طراحی موقعیتی است که در آن تمامی اعضای جامعه، </a:t>
            </a:r>
            <a:r>
              <a:rPr lang="fa-IR" sz="4300" b="1" dirty="0" smtClean="0">
                <a:solidFill>
                  <a:srgbClr val="FF0000"/>
                </a:solidFill>
                <a:latin typeface="Trebuchet MS" pitchFamily="34" charset="0"/>
                <a:cs typeface="B Mitra" pitchFamily="2" charset="-78"/>
              </a:rPr>
              <a:t>شامل افراد دارای ناتوانی</a:t>
            </a:r>
            <a:r>
              <a:rPr lang="fa-IR" sz="4300" b="1" dirty="0" smtClean="0">
                <a:latin typeface="Trebuchet MS" pitchFamily="34" charset="0"/>
                <a:cs typeface="B Mitra" pitchFamily="2" charset="-78"/>
              </a:rPr>
              <a:t>، بتوانند به صورت فعال در فرآیندی که شواهد قابل لمسی از رسیدن به جامعه ای بدون مانع را ایجاد میکند، با بکارگیری اصول طراحی برای همه، مشارکت نمایند </a:t>
            </a:r>
            <a:endParaRPr lang="en-US" b="1" dirty="0" smtClean="0">
              <a:latin typeface="Trebuchet MS" pitchFamily="34" charset="0"/>
              <a:cs typeface="B Mitra" pitchFamily="2" charset="-78"/>
            </a:endParaRPr>
          </a:p>
        </p:txBody>
      </p:sp>
      <p:sp>
        <p:nvSpPr>
          <p:cNvPr id="55299" name="Rectangle 2"/>
          <p:cNvSpPr>
            <a:spLocks noGrp="1" noChangeArrowheads="1"/>
          </p:cNvSpPr>
          <p:nvPr>
            <p:ph type="ctrTitle" idx="4294967295"/>
          </p:nvPr>
        </p:nvSpPr>
        <p:spPr>
          <a:xfrm>
            <a:off x="611560" y="476672"/>
            <a:ext cx="7772400" cy="1371600"/>
          </a:xfrm>
        </p:spPr>
        <p:txBody>
          <a:bodyPr/>
          <a:lstStyle/>
          <a:p>
            <a:pPr algn="r" eaLnBrk="1" hangingPunct="1"/>
            <a:r>
              <a:rPr lang="fa-IR" sz="3600" b="1" dirty="0" smtClean="0">
                <a:solidFill>
                  <a:srgbClr val="8CADAE">
                    <a:shade val="75000"/>
                  </a:srgbClr>
                </a:solidFill>
                <a:cs typeface="B Mitra" pitchFamily="2" charset="-78"/>
              </a:rPr>
              <a:t>هدف</a:t>
            </a:r>
            <a:endParaRPr lang="fa-IR" sz="7200" b="1" dirty="0" smtClean="0">
              <a:solidFill>
                <a:schemeClr val="bg1">
                  <a:lumMod val="50000"/>
                </a:schemeClr>
              </a:solidFill>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anim calcmode="lin" valueType="num">
                                      <p:cBhvr>
                                        <p:cTn id="7" dur="500" fill="hold"/>
                                        <p:tgtEl>
                                          <p:spTgt spid="146435">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146435">
                                            <p:txEl>
                                              <p:pRg st="0" end="0"/>
                                            </p:txEl>
                                          </p:spTgt>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Content Placeholder 2"/>
          <p:cNvSpPr>
            <a:spLocks noGrp="1"/>
          </p:cNvSpPr>
          <p:nvPr>
            <p:ph idx="1"/>
          </p:nvPr>
        </p:nvSpPr>
        <p:spPr>
          <a:xfrm>
            <a:off x="214313" y="2060848"/>
            <a:ext cx="8501062" cy="4511424"/>
          </a:xfrm>
        </p:spPr>
        <p:txBody>
          <a:bodyPr>
            <a:normAutofit fontScale="92500" lnSpcReduction="10000"/>
          </a:bodyPr>
          <a:lstStyle/>
          <a:p>
            <a:pPr algn="just" eaLnBrk="1" hangingPunct="1">
              <a:defRPr/>
            </a:pPr>
            <a:r>
              <a:rPr lang="fa-IR" sz="2800" b="1" dirty="0" smtClean="0">
                <a:cs typeface="B Mitra" pitchFamily="2" charset="-78"/>
              </a:rPr>
              <a:t>1. براي توانا سازي افراد داراي معلوليت  جهت مستقل زندگي نمودن و مشاركت كامل   در تمامي جنبه هاي زندگي ، دولتهاي عضو  تدابير مناسبي را جهت </a:t>
            </a:r>
            <a:r>
              <a:rPr lang="fa-IR" sz="2800" b="1" dirty="0" smtClean="0">
                <a:solidFill>
                  <a:srgbClr val="FF3300"/>
                </a:solidFill>
                <a:cs typeface="B Mitra" pitchFamily="2" charset="-78"/>
              </a:rPr>
              <a:t>تضمين دسترسي افراد داراي معلوليت</a:t>
            </a:r>
            <a:r>
              <a:rPr lang="fa-IR" sz="2800" b="1" dirty="0" smtClean="0">
                <a:cs typeface="B Mitra" pitchFamily="2" charset="-78"/>
              </a:rPr>
              <a:t> بر مبناي برابر با سايرين به محيط </a:t>
            </a:r>
            <a:r>
              <a:rPr lang="fa-IR" sz="2800" b="1" u="sng" dirty="0" smtClean="0">
                <a:cs typeface="B Mitra" pitchFamily="2" charset="-78"/>
              </a:rPr>
              <a:t>فيزيكي ، ترابري، اطلاعات و ارتباطات  ازجمله نظام و فناوري اطلاعات و ارتباطات  و ساير تسهيلات و خدمات ارائـه و يا فراهـم گرديده جهت عمـوم در مناطق شهـري و روستـايي </a:t>
            </a:r>
            <a:r>
              <a:rPr lang="fa-IR" sz="2800" b="1" dirty="0" smtClean="0">
                <a:cs typeface="B Mitra" pitchFamily="2" charset="-78"/>
              </a:rPr>
              <a:t>اتخاذ مي نمايند. تدابير مذكور كه در برگيرنده تشخيص و حذف موانع و محظورات در دسترسي مي باشد . در برگيرنده موارد زیر می باشد:</a:t>
            </a:r>
          </a:p>
          <a:p>
            <a:pPr lvl="1" algn="just" eaLnBrk="1" hangingPunct="1">
              <a:defRPr/>
            </a:pPr>
            <a:r>
              <a:rPr lang="fa-IR" sz="2400" b="1" dirty="0" smtClean="0">
                <a:cs typeface="B Mitra" pitchFamily="2" charset="-78"/>
              </a:rPr>
              <a:t>(الف) ساختمانها ، جاده ها ،ترابري و ساير تسهيلات درون و برون سقفي شامل مدارس،‌ خانه ها، تسهيلات پزشكي و محيط كار ;</a:t>
            </a:r>
          </a:p>
          <a:p>
            <a:pPr lvl="1" algn="just" eaLnBrk="1" hangingPunct="1">
              <a:defRPr/>
            </a:pPr>
            <a:r>
              <a:rPr lang="fa-IR" sz="2400" b="1" dirty="0" smtClean="0">
                <a:cs typeface="B Mitra" pitchFamily="2" charset="-78"/>
              </a:rPr>
              <a:t>(ب) اطلاعات ، ارتباطات و ساير خدمات شامل خدمات الكترونيكي و خدمات اورژانس</a:t>
            </a:r>
            <a:endParaRPr lang="fa-IR" sz="2800" b="1" dirty="0" smtClean="0">
              <a:cs typeface="B Mitra" pitchFamily="2" charset="-78"/>
            </a:endParaRPr>
          </a:p>
        </p:txBody>
      </p:sp>
      <p:sp>
        <p:nvSpPr>
          <p:cNvPr id="20482" name="Title 1"/>
          <p:cNvSpPr>
            <a:spLocks noGrp="1"/>
          </p:cNvSpPr>
          <p:nvPr>
            <p:ph type="title"/>
          </p:nvPr>
        </p:nvSpPr>
        <p:spPr>
          <a:xfrm>
            <a:off x="251520" y="142875"/>
            <a:ext cx="8496944" cy="1143000"/>
          </a:xfrm>
        </p:spPr>
        <p:txBody>
          <a:bodyPr/>
          <a:lstStyle/>
          <a:p>
            <a:pPr algn="r" eaLnBrk="1" hangingPunct="1">
              <a:defRPr/>
            </a:pPr>
            <a:r>
              <a:rPr lang="fa-IR" sz="4400" b="1" dirty="0" smtClean="0">
                <a:cs typeface="B Mitra" pitchFamily="2" charset="-78"/>
              </a:rPr>
              <a:t>کنوانسیون حقوق معلولان</a:t>
            </a:r>
            <a:br>
              <a:rPr lang="fa-IR" sz="4400" b="1" dirty="0" smtClean="0">
                <a:cs typeface="B Mitra" pitchFamily="2" charset="-78"/>
              </a:rPr>
            </a:br>
            <a:r>
              <a:rPr lang="fa-IR" sz="4400" b="1" dirty="0" smtClean="0">
                <a:cs typeface="B Mitra" pitchFamily="2" charset="-78"/>
              </a:rPr>
              <a:t> ماده 9- دسترسي</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xfrm>
            <a:off x="357188" y="2132856"/>
            <a:ext cx="8504237" cy="4153644"/>
          </a:xfrm>
        </p:spPr>
        <p:txBody>
          <a:bodyPr>
            <a:normAutofit fontScale="92500" lnSpcReduction="10000"/>
          </a:bodyPr>
          <a:lstStyle/>
          <a:p>
            <a:pPr algn="just" eaLnBrk="1" hangingPunct="1"/>
            <a:r>
              <a:rPr lang="ar-SA" sz="3200" b="1" dirty="0" smtClean="0">
                <a:cs typeface="B Mitra" pitchFamily="2" charset="-78"/>
              </a:rPr>
              <a:t>گنجاندن ويژگي هاي ، </a:t>
            </a:r>
            <a:r>
              <a:rPr lang="ar-SA" sz="3200" b="1" dirty="0" smtClean="0">
                <a:solidFill>
                  <a:srgbClr val="FF3300"/>
                </a:solidFill>
                <a:cs typeface="B Mitra" pitchFamily="2" charset="-78"/>
              </a:rPr>
              <a:t>بدون موانع معماري </a:t>
            </a:r>
            <a:r>
              <a:rPr lang="ar-SA" sz="3200" b="1" dirty="0" smtClean="0">
                <a:cs typeface="B Mitra" pitchFamily="2" charset="-78"/>
              </a:rPr>
              <a:t>بعنوان شرط لازم معيار در طراحي ها و تمام برنامه هاي ساختمان سازي و تعميرات اساسي و گسترش ساختمانها و تسهيلات مورد استفاده عمومي شامل حمل ونقل، امكانات آموزشي، طرح هاي مربوط به مسكن و پارك ها</a:t>
            </a:r>
          </a:p>
          <a:p>
            <a:pPr algn="just" eaLnBrk="1" hangingPunct="1"/>
            <a:r>
              <a:rPr lang="ar-SA" sz="3200" b="1" dirty="0" smtClean="0">
                <a:cs typeface="B Mitra" pitchFamily="2" charset="-78"/>
              </a:rPr>
              <a:t>گنجاندن </a:t>
            </a:r>
            <a:r>
              <a:rPr lang="ar-SA" sz="3200" b="1" dirty="0" smtClean="0">
                <a:solidFill>
                  <a:srgbClr val="FF3300"/>
                </a:solidFill>
                <a:cs typeface="B Mitra" pitchFamily="2" charset="-78"/>
              </a:rPr>
              <a:t>طراحي بدون مانع </a:t>
            </a:r>
            <a:r>
              <a:rPr lang="ar-SA" sz="3200" b="1" dirty="0" smtClean="0">
                <a:cs typeface="B Mitra" pitchFamily="2" charset="-78"/>
              </a:rPr>
              <a:t>در برنامه آموزشي معماران ، برنامه ريزان شهري و مهندسين </a:t>
            </a:r>
          </a:p>
          <a:p>
            <a:pPr algn="just" eaLnBrk="1" hangingPunct="1"/>
            <a:r>
              <a:rPr lang="ar-SA" sz="3200" b="1" dirty="0" smtClean="0">
                <a:cs typeface="B Mitra" pitchFamily="2" charset="-78"/>
              </a:rPr>
              <a:t>در نظر گرفتن تمهيدات </a:t>
            </a:r>
            <a:r>
              <a:rPr lang="ar-SA" sz="3200" b="1" dirty="0" smtClean="0">
                <a:solidFill>
                  <a:srgbClr val="FF3300"/>
                </a:solidFill>
                <a:cs typeface="B Mitra" pitchFamily="2" charset="-78"/>
              </a:rPr>
              <a:t>دستيابي</a:t>
            </a:r>
            <a:r>
              <a:rPr lang="ar-SA" sz="3200" b="1" dirty="0" smtClean="0">
                <a:cs typeface="B Mitra" pitchFamily="2" charset="-78"/>
              </a:rPr>
              <a:t> براي افراد داراي معلوليت در مقررات و قوانين موجود ساختمان</a:t>
            </a:r>
            <a:endParaRPr lang="en-US" sz="3200" b="1" dirty="0" smtClean="0">
              <a:cs typeface="B Mitra" pitchFamily="2" charset="-78"/>
            </a:endParaRPr>
          </a:p>
        </p:txBody>
      </p:sp>
      <p:sp>
        <p:nvSpPr>
          <p:cNvPr id="49154" name="Rectangle 2"/>
          <p:cNvSpPr>
            <a:spLocks noGrp="1" noChangeArrowheads="1"/>
          </p:cNvSpPr>
          <p:nvPr>
            <p:ph type="title"/>
          </p:nvPr>
        </p:nvSpPr>
        <p:spPr>
          <a:xfrm>
            <a:off x="357188" y="214313"/>
            <a:ext cx="8534400" cy="1342479"/>
          </a:xfrm>
        </p:spPr>
        <p:txBody>
          <a:bodyPr>
            <a:noAutofit/>
          </a:bodyPr>
          <a:lstStyle/>
          <a:p>
            <a:pPr eaLnBrk="1" hangingPunct="1">
              <a:defRPr/>
            </a:pPr>
            <a:r>
              <a:rPr lang="ar-SA" sz="3600" b="1" dirty="0" smtClean="0">
                <a:solidFill>
                  <a:schemeClr val="bg1">
                    <a:lumMod val="65000"/>
                  </a:schemeClr>
                </a:solidFill>
                <a:cs typeface="B Mitra" pitchFamily="2" charset="-78"/>
              </a:rPr>
              <a:t>مل</a:t>
            </a:r>
            <a:r>
              <a:rPr lang="ar-SA" sz="3600" b="1" dirty="0" smtClean="0">
                <a:solidFill>
                  <a:schemeClr val="bg1">
                    <a:lumMod val="50000"/>
                  </a:schemeClr>
                </a:solidFill>
                <a:cs typeface="B Mitra" pitchFamily="2" charset="-78"/>
              </a:rPr>
              <a:t>زومات اجرايي دستور كار دههء افراد معلول در آسيا و اقيانوسيه</a:t>
            </a:r>
            <a:r>
              <a:rPr lang="fa-IR" sz="3600" b="1" dirty="0" smtClean="0">
                <a:solidFill>
                  <a:schemeClr val="bg1">
                    <a:lumMod val="50000"/>
                  </a:schemeClr>
                </a:solidFill>
                <a:cs typeface="B Mitra" pitchFamily="2" charset="-78"/>
              </a:rPr>
              <a:t> </a:t>
            </a:r>
            <a:r>
              <a:rPr lang="ar-SA" sz="3600" b="1" dirty="0" smtClean="0">
                <a:solidFill>
                  <a:schemeClr val="bg1">
                    <a:lumMod val="50000"/>
                  </a:schemeClr>
                </a:solidFill>
                <a:cs typeface="B Mitra" pitchFamily="2" charset="-78"/>
              </a:rPr>
              <a:t>اسكاپ</a:t>
            </a:r>
            <a:r>
              <a:rPr lang="ar-SA" sz="1400" b="1" dirty="0" smtClean="0">
                <a:solidFill>
                  <a:schemeClr val="bg1">
                    <a:lumMod val="50000"/>
                  </a:schemeClr>
                </a:solidFill>
                <a:cs typeface="B Mitra" pitchFamily="2" charset="-78"/>
              </a:rPr>
              <a:t>(كمسيون اقتصادي و اجتماعي آسيا و اقيانوسيه)</a:t>
            </a:r>
            <a:endParaRPr lang="en-US" sz="3600" b="1" dirty="0" smtClean="0">
              <a:solidFill>
                <a:schemeClr val="bg1">
                  <a:lumMod val="50000"/>
                </a:schemeClr>
              </a:solidFill>
              <a:cs typeface="B Mitra" pitchFamily="2" charset="-78"/>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Content Placeholder 2"/>
          <p:cNvSpPr>
            <a:spLocks noGrp="1"/>
          </p:cNvSpPr>
          <p:nvPr>
            <p:ph idx="1"/>
          </p:nvPr>
        </p:nvSpPr>
        <p:spPr/>
        <p:txBody>
          <a:bodyPr>
            <a:normAutofit lnSpcReduction="10000"/>
          </a:bodyPr>
          <a:lstStyle/>
          <a:p>
            <a:pPr algn="just" eaLnBrk="1" hangingPunct="1"/>
            <a:r>
              <a:rPr lang="fa-IR" sz="3600" b="1" smtClean="0">
                <a:cs typeface="B Mitra" pitchFamily="2" charset="-78"/>
              </a:rPr>
              <a:t>بند (ج) ماده 193 قانون برنامه سوم و آئین نامه های اجرایی آنها که به تصویب هیات وزیران رسیده است و برای عملکرد دستگاههای برنامه زمانی تنظیم نموده  است. انتظار می رفت که تا کنون همه ساختمانهای دولتی و اماکن عمومی برای معلولین قابل دسترس و بدون مانع باشد، که عملی نشده اند.</a:t>
            </a:r>
            <a:endParaRPr lang="fa-IR" sz="3600" smtClean="0">
              <a:cs typeface="B Mitra" pitchFamily="2" charset="-78"/>
            </a:endParaRPr>
          </a:p>
        </p:txBody>
      </p:sp>
      <p:sp>
        <p:nvSpPr>
          <p:cNvPr id="17410" name="Title 1"/>
          <p:cNvSpPr>
            <a:spLocks noGrp="1"/>
          </p:cNvSpPr>
          <p:nvPr>
            <p:ph type="title"/>
          </p:nvPr>
        </p:nvSpPr>
        <p:spPr/>
        <p:txBody>
          <a:bodyPr/>
          <a:lstStyle/>
          <a:p>
            <a:pPr algn="r" eaLnBrk="1" hangingPunct="1">
              <a:defRPr/>
            </a:pPr>
            <a:r>
              <a:rPr lang="fa-IR" b="1" dirty="0" smtClean="0">
                <a:cs typeface="B Mitra" pitchFamily="2" charset="-78"/>
              </a:rPr>
              <a:t>قانون برنامه سوم توسعه</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142845" y="2204864"/>
            <a:ext cx="8824944" cy="4367408"/>
          </a:xfrm>
        </p:spPr>
        <p:txBody>
          <a:bodyPr>
            <a:normAutofit fontScale="92500" lnSpcReduction="10000"/>
          </a:bodyPr>
          <a:lstStyle/>
          <a:p>
            <a:pPr eaLnBrk="1" hangingPunct="1">
              <a:defRPr/>
            </a:pPr>
            <a:r>
              <a:rPr lang="fa-IR" sz="2400" dirty="0" smtClean="0">
                <a:cs typeface="B Mitra" pitchFamily="2" charset="-78"/>
              </a:rPr>
              <a:t>ماده 2. </a:t>
            </a:r>
            <a:r>
              <a:rPr lang="fa-IR" sz="2400" b="1" dirty="0" smtClean="0">
                <a:cs typeface="B Mitra" pitchFamily="2" charset="-78"/>
              </a:rPr>
              <a:t>کلیه وزارتخانه ها، سازمانها وموسسات و شرکتهای دولتی و نهادهای عمومی و انقلابی موظفند در طراحی، تولید و احداث ساختمانها و اماکن عمومی و معابر و وسایل خدماتی به نحوی عمل نمایند که امکان دسترسی و بهره مندی از آنها برای معلولان همچون افراد عادی فراهم گردد.</a:t>
            </a:r>
            <a:r>
              <a:rPr lang="fa-IR" sz="2400" dirty="0" smtClean="0">
                <a:cs typeface="B Mitra" pitchFamily="2" charset="-78"/>
              </a:rPr>
              <a:t/>
            </a:r>
            <a:br>
              <a:rPr lang="fa-IR" sz="2400" dirty="0" smtClean="0">
                <a:cs typeface="B Mitra" pitchFamily="2" charset="-78"/>
              </a:rPr>
            </a:br>
            <a:r>
              <a:rPr lang="fa-IR" sz="2400" dirty="0" smtClean="0">
                <a:cs typeface="B Mitra" pitchFamily="2" charset="-78"/>
              </a:rPr>
              <a:t>تبصره1. وزارتخانه ها ، سازمانها و موسسات و شرکتهای دولتی و نهادهای عمومی و انقلابی موظفند جهت دسترسی و بهره مندی معلولان ، ساختمانها و اماکن عمومی ، ورزشی ، تفریحی ، معابر و وسایل خدماتی موجود را در چهارچوب بودجه های مصوب سالانه خود مناسب سازی نمایند.</a:t>
            </a:r>
            <a:br>
              <a:rPr lang="fa-IR" sz="2400" dirty="0" smtClean="0">
                <a:cs typeface="B Mitra" pitchFamily="2" charset="-78"/>
              </a:rPr>
            </a:br>
            <a:r>
              <a:rPr lang="fa-IR" sz="2400" dirty="0" smtClean="0">
                <a:cs typeface="B Mitra" pitchFamily="2" charset="-78"/>
              </a:rPr>
              <a:t>تبصره 2. شهرداریها موظفند از صدور پروانه احداث و پایان کار برای آن تعداد از ساختمانها و امکان عمومی و معابری که استانداردهای تخصصی مربوط به معلولان را رعایت نکرده باشند خودداری نمایند.</a:t>
            </a:r>
            <a:br>
              <a:rPr lang="fa-IR" sz="2400" dirty="0" smtClean="0">
                <a:cs typeface="B Mitra" pitchFamily="2" charset="-78"/>
              </a:rPr>
            </a:br>
            <a:r>
              <a:rPr lang="fa-IR" sz="2400" dirty="0" smtClean="0">
                <a:cs typeface="B Mitra" pitchFamily="2" charset="-78"/>
              </a:rPr>
              <a:t>تبصره 3. سازمان بهزیستی کشور مجاز است بر امر مناسب سازی ساختمانها و اماکن دولتی و عمومی دستگاه های مذکور در ماده فوق نظارت و گزارشات اقدامات آنها را درخواست نماید.</a:t>
            </a:r>
            <a:br>
              <a:rPr lang="fa-IR" sz="2400" dirty="0" smtClean="0">
                <a:cs typeface="B Mitra" pitchFamily="2" charset="-78"/>
              </a:rPr>
            </a:br>
            <a:r>
              <a:rPr lang="fa-IR" sz="2400" dirty="0" smtClean="0">
                <a:cs typeface="B Mitra" pitchFamily="2" charset="-78"/>
              </a:rPr>
              <a:t>تبصره 4. آیین نامه اجرایی ماده فوق ظرف سه ماه مشترکا توسط وزارت مسکن و شهرسازی ، سازمان بهزیستی کشور و سازمان مدیریت و برنامه ریزی کشور تهیه و به تصویب هیأت وزیران خواهد رسید.</a:t>
            </a:r>
          </a:p>
        </p:txBody>
      </p:sp>
      <p:sp>
        <p:nvSpPr>
          <p:cNvPr id="18434" name="Title 1"/>
          <p:cNvSpPr>
            <a:spLocks noGrp="1"/>
          </p:cNvSpPr>
          <p:nvPr>
            <p:ph type="title"/>
          </p:nvPr>
        </p:nvSpPr>
        <p:spPr>
          <a:xfrm>
            <a:off x="323528" y="188641"/>
            <a:ext cx="8208912" cy="1224136"/>
          </a:xfrm>
        </p:spPr>
        <p:txBody>
          <a:bodyPr/>
          <a:lstStyle/>
          <a:p>
            <a:pPr algn="r" eaLnBrk="1" hangingPunct="1">
              <a:defRPr/>
            </a:pPr>
            <a:r>
              <a:rPr lang="fa-IR" sz="4800" b="1" dirty="0" smtClean="0">
                <a:cs typeface="B Mitra" pitchFamily="2" charset="-78"/>
              </a:rPr>
              <a:t>قانون جامع حقوق معلولان - 1383</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1" name="Rectangle 3"/>
          <p:cNvSpPr>
            <a:spLocks noGrp="1" noChangeArrowheads="1"/>
          </p:cNvSpPr>
          <p:nvPr>
            <p:ph idx="1"/>
          </p:nvPr>
        </p:nvSpPr>
        <p:spPr/>
        <p:txBody>
          <a:bodyPr>
            <a:normAutofit lnSpcReduction="10000"/>
          </a:bodyPr>
          <a:lstStyle/>
          <a:p>
            <a:pPr algn="ctr" eaLnBrk="1" hangingPunct="1">
              <a:buFontTx/>
              <a:buNone/>
            </a:pPr>
            <a:r>
              <a:rPr lang="fa-IR" sz="4000" b="1" dirty="0" smtClean="0">
                <a:latin typeface="Trebuchet MS" pitchFamily="34" charset="0"/>
                <a:cs typeface="B Mitra" pitchFamily="2" charset="-78"/>
              </a:rPr>
              <a:t>وقتی من میگویم فرد دارای ناتوانی، شما به </a:t>
            </a:r>
            <a:r>
              <a:rPr lang="fa-IR" sz="4000" b="1" dirty="0" smtClean="0">
                <a:solidFill>
                  <a:srgbClr val="FF3300"/>
                </a:solidFill>
                <a:latin typeface="Trebuchet MS" pitchFamily="34" charset="0"/>
                <a:cs typeface="B Mitra" pitchFamily="2" charset="-78"/>
              </a:rPr>
              <a:t>صندلی چرخدار </a:t>
            </a:r>
            <a:r>
              <a:rPr lang="fa-IR" sz="4000" b="1" dirty="0" smtClean="0">
                <a:latin typeface="Trebuchet MS" pitchFamily="34" charset="0"/>
                <a:cs typeface="B Mitra" pitchFamily="2" charset="-78"/>
              </a:rPr>
              <a:t>فکر می کنید،</a:t>
            </a:r>
            <a:endParaRPr lang="en-US" sz="4000" b="1" dirty="0" smtClean="0">
              <a:latin typeface="Trebuchet MS" pitchFamily="34" charset="0"/>
              <a:cs typeface="B Mitra" pitchFamily="2" charset="-78"/>
            </a:endParaRPr>
          </a:p>
          <a:p>
            <a:pPr algn="ctr" eaLnBrk="1" hangingPunct="1">
              <a:buFontTx/>
              <a:buNone/>
            </a:pPr>
            <a:r>
              <a:rPr lang="fa-IR" sz="4000" b="1" dirty="0" smtClean="0">
                <a:latin typeface="Trebuchet MS" pitchFamily="34" charset="0"/>
                <a:cs typeface="B Mitra" pitchFamily="2" charset="-78"/>
              </a:rPr>
              <a:t>من می پرسم آیا یک خانم در ماههای آخر بارداری، آیا می تواند فرد دارای ناتوانی قلمداد شود؟ </a:t>
            </a:r>
            <a:endParaRPr lang="en-US" sz="4000" b="1" dirty="0" smtClean="0">
              <a:latin typeface="Trebuchet MS" pitchFamily="34" charset="0"/>
              <a:cs typeface="B Mitra" pitchFamily="2" charset="-78"/>
            </a:endParaRPr>
          </a:p>
          <a:p>
            <a:pPr algn="ctr" eaLnBrk="1" hangingPunct="1">
              <a:buFontTx/>
              <a:buNone/>
            </a:pPr>
            <a:r>
              <a:rPr lang="fa-IR" sz="4000" b="1" dirty="0" smtClean="0">
                <a:latin typeface="Trebuchet MS" pitchFamily="34" charset="0"/>
                <a:cs typeface="B Mitra" pitchFamily="2" charset="-78"/>
              </a:rPr>
              <a:t>شما فکرمی کنید، این مسخره است، اما....</a:t>
            </a:r>
            <a:endParaRPr lang="en-US" sz="4000" b="1" dirty="0" smtClean="0">
              <a:latin typeface="Trebuchet MS" pitchFamily="34" charset="0"/>
              <a:cs typeface="B Mitra" pitchFamily="2" charset="-78"/>
            </a:endParaRPr>
          </a:p>
          <a:p>
            <a:pPr algn="ctr" eaLnBrk="1" hangingPunct="1">
              <a:buFontTx/>
              <a:buNone/>
            </a:pPr>
            <a:endParaRPr lang="en-US" sz="2400" b="1" dirty="0" smtClean="0">
              <a:latin typeface="Trebuchet MS" pitchFamily="34" charset="0"/>
              <a:cs typeface="B Mitra" pitchFamily="2" charset="-78"/>
            </a:endParaRPr>
          </a:p>
        </p:txBody>
      </p:sp>
      <p:sp>
        <p:nvSpPr>
          <p:cNvPr id="22530" name="Title 3"/>
          <p:cNvSpPr>
            <a:spLocks noGrp="1"/>
          </p:cNvSpPr>
          <p:nvPr>
            <p:ph type="title"/>
          </p:nvPr>
        </p:nvSpPr>
        <p:spPr>
          <a:xfrm>
            <a:off x="285750" y="500062"/>
            <a:ext cx="8534400" cy="984721"/>
          </a:xfrm>
        </p:spPr>
        <p:txBody>
          <a:bodyPr/>
          <a:lstStyle/>
          <a:p>
            <a:pPr algn="r" eaLnBrk="1" hangingPunct="1">
              <a:defRPr/>
            </a:pPr>
            <a:r>
              <a:rPr lang="fa-IR" sz="4800" b="1" dirty="0" smtClean="0">
                <a:latin typeface="Trebuchet MS" pitchFamily="34" charset="0"/>
                <a:cs typeface="B Mitra" pitchFamily="2" charset="-78"/>
              </a:rPr>
              <a:t>چه کسی به عنوان فرد دارای ناتوانی توصیف میشود؟</a:t>
            </a:r>
            <a:endParaRPr lang="fa-IR" sz="4800" dirty="0" smtClean="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5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5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5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bldLvl="5"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2000240"/>
            <a:ext cx="8401050" cy="4725144"/>
          </a:xfrm>
        </p:spPr>
        <p:txBody>
          <a:bodyPr>
            <a:normAutofit fontScale="85000" lnSpcReduction="10000"/>
          </a:bodyPr>
          <a:lstStyle/>
          <a:p>
            <a:pPr eaLnBrk="1" hangingPunct="1">
              <a:lnSpc>
                <a:spcPct val="120000"/>
              </a:lnSpc>
              <a:defRPr/>
            </a:pPr>
            <a:r>
              <a:rPr lang="fa-IR" b="1" dirty="0" smtClean="0">
                <a:cs typeface="B Mitra" pitchFamily="2" charset="-78"/>
              </a:rPr>
              <a:t>گفته می شود تنها </a:t>
            </a:r>
            <a:r>
              <a:rPr lang="fa-IR" b="1" dirty="0" smtClean="0">
                <a:solidFill>
                  <a:srgbClr val="FF3300"/>
                </a:solidFill>
                <a:cs typeface="B Mitra" pitchFamily="2" charset="-78"/>
              </a:rPr>
              <a:t>افراد دارای ناتوانی </a:t>
            </a:r>
            <a:r>
              <a:rPr lang="fa-IR" b="1" dirty="0" smtClean="0">
                <a:cs typeface="B Mitra" pitchFamily="2" charset="-78"/>
              </a:rPr>
              <a:t>هستند که موانع بزرگترین سد راه آنان است. اما ضرورت دارد که درک شود هر فردی، در برهه ای از زندگی خود با موانع روبرو می شود.</a:t>
            </a:r>
          </a:p>
          <a:p>
            <a:pPr eaLnBrk="1" hangingPunct="1">
              <a:lnSpc>
                <a:spcPct val="120000"/>
              </a:lnSpc>
              <a:defRPr/>
            </a:pPr>
            <a:r>
              <a:rPr lang="fa-IR" b="1" dirty="0" smtClean="0">
                <a:cs typeface="B Mitra" pitchFamily="2" charset="-78"/>
              </a:rPr>
              <a:t>بنابراین می توانیم فهرست زیر را تهیه کنیم:</a:t>
            </a:r>
          </a:p>
          <a:p>
            <a:pPr lvl="1" eaLnBrk="1" hangingPunct="1">
              <a:lnSpc>
                <a:spcPct val="120000"/>
              </a:lnSpc>
              <a:defRPr/>
            </a:pPr>
            <a:r>
              <a:rPr lang="fa-IR" b="1" dirty="0" smtClean="0">
                <a:cs typeface="B Mitra" pitchFamily="2" charset="-78"/>
              </a:rPr>
              <a:t>استفاده کنندگان از صندلی چرخدار</a:t>
            </a:r>
          </a:p>
          <a:p>
            <a:pPr lvl="1" eaLnBrk="1" hangingPunct="1">
              <a:lnSpc>
                <a:spcPct val="120000"/>
              </a:lnSpc>
              <a:defRPr/>
            </a:pPr>
            <a:r>
              <a:rPr lang="fa-IR" b="1" dirty="0" smtClean="0">
                <a:cs typeface="B Mitra" pitchFamily="2" charset="-78"/>
              </a:rPr>
              <a:t>افراد دارای اختلالات بینائی، نیمه بینا یا نابینا</a:t>
            </a:r>
          </a:p>
          <a:p>
            <a:pPr lvl="1" eaLnBrk="1" hangingPunct="1">
              <a:lnSpc>
                <a:spcPct val="120000"/>
              </a:lnSpc>
              <a:defRPr/>
            </a:pPr>
            <a:r>
              <a:rPr lang="fa-IR" b="1" dirty="0" smtClean="0">
                <a:cs typeface="B Mitra" pitchFamily="2" charset="-78"/>
              </a:rPr>
              <a:t>افراد دارای اختلالات شنیداری</a:t>
            </a:r>
          </a:p>
          <a:p>
            <a:pPr lvl="1">
              <a:lnSpc>
                <a:spcPct val="120000"/>
              </a:lnSpc>
              <a:defRPr/>
            </a:pPr>
            <a:r>
              <a:rPr lang="fa-IR" b="1" dirty="0" smtClean="0">
                <a:cs typeface="B Mitra" pitchFamily="2" charset="-78"/>
              </a:rPr>
              <a:t>افراد دارای ناتوانی یا محدودیت حرکتی</a:t>
            </a:r>
          </a:p>
          <a:p>
            <a:pPr lvl="1" eaLnBrk="1" hangingPunct="1">
              <a:lnSpc>
                <a:spcPct val="120000"/>
              </a:lnSpc>
              <a:defRPr/>
            </a:pPr>
            <a:r>
              <a:rPr lang="fa-IR" b="1" dirty="0" smtClean="0">
                <a:cs typeface="B Mitra" pitchFamily="2" charset="-78"/>
              </a:rPr>
              <a:t>سالمندان</a:t>
            </a:r>
          </a:p>
          <a:p>
            <a:pPr lvl="1" eaLnBrk="1" hangingPunct="1">
              <a:lnSpc>
                <a:spcPct val="120000"/>
              </a:lnSpc>
              <a:defRPr/>
            </a:pPr>
            <a:r>
              <a:rPr lang="fa-IR" b="1" dirty="0" smtClean="0">
                <a:cs typeface="B Mitra" pitchFamily="2" charset="-78"/>
              </a:rPr>
              <a:t>خانم های باردار، بیماران قلبی، و...</a:t>
            </a:r>
          </a:p>
          <a:p>
            <a:pPr lvl="1" eaLnBrk="1" hangingPunct="1">
              <a:lnSpc>
                <a:spcPct val="120000"/>
              </a:lnSpc>
              <a:defRPr/>
            </a:pPr>
            <a:r>
              <a:rPr lang="fa-IR" b="1" dirty="0" smtClean="0">
                <a:cs typeface="B Mitra" pitchFamily="2" charset="-78"/>
              </a:rPr>
              <a:t>كودكان دارای ناتوانی موقتی</a:t>
            </a:r>
          </a:p>
          <a:p>
            <a:pPr lvl="1" eaLnBrk="1" hangingPunct="1">
              <a:lnSpc>
                <a:spcPct val="120000"/>
              </a:lnSpc>
              <a:defRPr/>
            </a:pPr>
            <a:r>
              <a:rPr lang="fa-IR" b="1" dirty="0" smtClean="0">
                <a:cs typeface="B Mitra" pitchFamily="2" charset="-78"/>
              </a:rPr>
              <a:t>افرادی که بارهای سنگین حمل می کنند.</a:t>
            </a:r>
          </a:p>
          <a:p>
            <a:pPr lvl="1" eaLnBrk="1" hangingPunct="1">
              <a:lnSpc>
                <a:spcPct val="120000"/>
              </a:lnSpc>
              <a:defRPr/>
            </a:pPr>
            <a:r>
              <a:rPr lang="fa-IR" b="1" dirty="0" smtClean="0">
                <a:cs typeface="B Mitra" pitchFamily="2" charset="-78"/>
              </a:rPr>
              <a:t>و ....</a:t>
            </a:r>
          </a:p>
        </p:txBody>
      </p:sp>
      <p:sp>
        <p:nvSpPr>
          <p:cNvPr id="23554" name="Title 1"/>
          <p:cNvSpPr>
            <a:spLocks noGrp="1"/>
          </p:cNvSpPr>
          <p:nvPr>
            <p:ph type="title"/>
          </p:nvPr>
        </p:nvSpPr>
        <p:spPr>
          <a:xfrm>
            <a:off x="251520" y="285750"/>
            <a:ext cx="8352928" cy="1127026"/>
          </a:xfrm>
        </p:spPr>
        <p:txBody>
          <a:bodyPr/>
          <a:lstStyle/>
          <a:p>
            <a:pPr algn="r" eaLnBrk="1" hangingPunct="1">
              <a:defRPr/>
            </a:pPr>
            <a:r>
              <a:rPr lang="fa-IR" b="1" dirty="0" smtClean="0">
                <a:cs typeface="B Mitra" pitchFamily="2" charset="-78"/>
              </a:rPr>
              <a:t>چه کسانی با موانع روبرو می شوند؟</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Content Placeholder 6" descr="763145be4188a2040.gif"/>
          <p:cNvPicPr>
            <a:picLocks noGrp="1" noChangeAspect="1"/>
          </p:cNvPicPr>
          <p:nvPr>
            <p:ph idx="1"/>
          </p:nvPr>
        </p:nvPicPr>
        <p:blipFill>
          <a:blip r:embed="rId3" cstate="print"/>
          <a:srcRect/>
          <a:stretch>
            <a:fillRect/>
          </a:stretch>
        </p:blipFill>
        <p:spPr>
          <a:xfrm>
            <a:off x="642938" y="1974304"/>
            <a:ext cx="3105150" cy="4191000"/>
          </a:xfrm>
        </p:spPr>
      </p:pic>
      <p:sp>
        <p:nvSpPr>
          <p:cNvPr id="6" name="Title 5"/>
          <p:cNvSpPr>
            <a:spLocks noGrp="1"/>
          </p:cNvSpPr>
          <p:nvPr>
            <p:ph type="title"/>
          </p:nvPr>
        </p:nvSpPr>
        <p:spPr/>
        <p:txBody>
          <a:bodyPr>
            <a:normAutofit/>
          </a:bodyPr>
          <a:lstStyle/>
          <a:p>
            <a:pPr>
              <a:defRPr/>
            </a:pPr>
            <a:r>
              <a:rPr lang="fa-IR" sz="3600" b="1" dirty="0" smtClean="0">
                <a:solidFill>
                  <a:srgbClr val="000000"/>
                </a:solidFill>
                <a:cs typeface="2  Mitra" pitchFamily="2" charset="-78"/>
              </a:rPr>
              <a:t>بگذريم از اينكه ديگر كمتر كسي حاضر به كمك است !</a:t>
            </a:r>
            <a:endParaRPr lang="en-US" dirty="0"/>
          </a:p>
        </p:txBody>
      </p:sp>
      <p:sp>
        <p:nvSpPr>
          <p:cNvPr id="28674" name="Text Placeholder 5"/>
          <p:cNvSpPr>
            <a:spLocks noGrp="1"/>
          </p:cNvSpPr>
          <p:nvPr>
            <p:ph type="body" idx="4294967295"/>
          </p:nvPr>
        </p:nvSpPr>
        <p:spPr>
          <a:xfrm>
            <a:off x="3995936" y="1988840"/>
            <a:ext cx="5000625" cy="4680520"/>
          </a:xfrm>
        </p:spPr>
        <p:txBody>
          <a:bodyPr>
            <a:normAutofit lnSpcReduction="10000"/>
          </a:bodyPr>
          <a:lstStyle/>
          <a:p>
            <a:pPr algn="just" eaLnBrk="1" hangingPunct="1">
              <a:defRPr/>
            </a:pPr>
            <a:r>
              <a:rPr lang="fa-IR" sz="1800" b="1" dirty="0" smtClean="0">
                <a:cs typeface="B Mitra" pitchFamily="2" charset="-78"/>
              </a:rPr>
              <a:t>چند وقت پيش در تلويزيون برنامه اي پخش مي شد ، درباره زندگي معلولين ! يكي از آنها حرف جالبي زد . او گفت : فرق بين سالم بودن و معلول شدن فقط يك لحظه است ، يك اتفاق ، يك بي احتياطي ، خداي نكرده تصادف و…</a:t>
            </a:r>
          </a:p>
          <a:p>
            <a:pPr algn="just" eaLnBrk="1" hangingPunct="1">
              <a:defRPr/>
            </a:pPr>
            <a:r>
              <a:rPr lang="fa-IR" sz="1800" b="1" dirty="0" smtClean="0">
                <a:cs typeface="B Mitra" pitchFamily="2" charset="-78"/>
              </a:rPr>
              <a:t>ديروز كه عضله پايم گرفته بود ، تازه فهميدم كه چه چيزهايي هست كه ما نمي بينيم و برايمان روزمره شده ولي بسيار مهم هستند . تازه فهميدم كه همه جا پر است از پله ! درورودي خانه ، داخل خانه ،‌در حياط و حتي در دانشگاه براي رفتن به هر كلاسي و يا بوفه ، بايد از كلي پله بالا و پايين رفت .</a:t>
            </a:r>
            <a:endParaRPr lang="en-US" sz="1800" b="1" dirty="0" smtClean="0">
              <a:cs typeface="B Mitra" pitchFamily="2" charset="-78"/>
            </a:endParaRPr>
          </a:p>
          <a:p>
            <a:pPr algn="just" eaLnBrk="1" hangingPunct="1">
              <a:defRPr/>
            </a:pPr>
            <a:r>
              <a:rPr lang="fa-IR" sz="1800" b="1" dirty="0" smtClean="0">
                <a:cs typeface="B Mitra" pitchFamily="2" charset="-78"/>
              </a:rPr>
              <a:t>هر يك پله براي معلولان يك فاجعه است . فاجعه اي كه به آنها يادآور مي شود كه عليرغم اينكه روي پاي خودشان ايستاده اند اما به خاطر اين پله ها و در واقع نبود سيستم درست طراحي شهري ، با روحي غني و سرشار از توانايي ، بايد طلب كمك كنند!</a:t>
            </a:r>
          </a:p>
          <a:p>
            <a:pPr algn="just" eaLnBrk="1" hangingPunct="1">
              <a:defRPr/>
            </a:pPr>
            <a:r>
              <a:rPr lang="fa-IR" sz="1800" b="1" dirty="0" smtClean="0">
                <a:cs typeface="B Mitra" pitchFamily="2" charset="-78"/>
              </a:rPr>
              <a:t>بگذريم از اينكه ديگر كمتر كسي حاضر به كمك است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3"/>
          <p:cNvSpPr>
            <a:spLocks noGrp="1"/>
          </p:cNvSpPr>
          <p:nvPr>
            <p:ph type="title"/>
          </p:nvPr>
        </p:nvSpPr>
        <p:spPr/>
        <p:txBody>
          <a:bodyPr/>
          <a:lstStyle/>
          <a:p>
            <a:pPr eaLnBrk="1" hangingPunct="1"/>
            <a:endParaRPr lang="fa-IR" smtClean="0">
              <a:cs typeface="B Mitra" pitchFamily="2" charset="-78"/>
            </a:endParaRPr>
          </a:p>
        </p:txBody>
      </p:sp>
      <p:pic>
        <p:nvPicPr>
          <p:cNvPr id="63491"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04863"/>
            <a:ext cx="8134672" cy="4224511"/>
          </a:xfrm>
        </p:spPr>
        <p:txBody>
          <a:bodyPr>
            <a:normAutofit lnSpcReduction="10000"/>
          </a:bodyPr>
          <a:lstStyle/>
          <a:p>
            <a:pPr algn="just" eaLnBrk="1" hangingPunct="1">
              <a:defRPr/>
            </a:pPr>
            <a:r>
              <a:rPr lang="fa-IR" b="1" dirty="0" smtClean="0">
                <a:cs typeface="B Mitra" pitchFamily="2" charset="-78"/>
              </a:rPr>
              <a:t>موانع محیط را نا امن می سازند و باعث حد بالائی از مشکلات برای استفاده کنندگان از محیط های مختلف می شوند</a:t>
            </a:r>
          </a:p>
          <a:p>
            <a:pPr algn="just" eaLnBrk="1" hangingPunct="1">
              <a:defRPr/>
            </a:pPr>
            <a:r>
              <a:rPr lang="fa-IR" b="1" dirty="0" smtClean="0">
                <a:cs typeface="B Mitra" pitchFamily="2" charset="-78"/>
              </a:rPr>
              <a:t>اما خیلی مهم است که بدانیم </a:t>
            </a:r>
            <a:r>
              <a:rPr lang="fa-IR" b="1" dirty="0" smtClean="0">
                <a:solidFill>
                  <a:srgbClr val="FF3300"/>
                </a:solidFill>
                <a:cs typeface="B Mitra" pitchFamily="2" charset="-78"/>
              </a:rPr>
              <a:t>موانع باعث عدم دسترسی به محیط می شوند </a:t>
            </a:r>
            <a:r>
              <a:rPr lang="fa-IR" b="1" dirty="0" smtClean="0">
                <a:cs typeface="B Mitra" pitchFamily="2" charset="-78"/>
              </a:rPr>
              <a:t>و مانع فرصت های مشارکت افراد در صحنه های مختلف زندگی می شوند. دامنه این امر آموزش، اقتصاد و فعالیت های اجتماعی و فرهنگی را در بر میگیرد</a:t>
            </a:r>
          </a:p>
          <a:p>
            <a:pPr algn="just" eaLnBrk="1" hangingPunct="1">
              <a:defRPr/>
            </a:pPr>
            <a:r>
              <a:rPr lang="fa-IR" b="1" dirty="0" smtClean="0">
                <a:cs typeface="B Mitra" pitchFamily="2" charset="-78"/>
              </a:rPr>
              <a:t>این تنها فرصتی نیست که فرد از دست می دهد، بلکه فرصتی است که </a:t>
            </a:r>
            <a:r>
              <a:rPr lang="fa-IR" b="1" dirty="0" smtClean="0">
                <a:solidFill>
                  <a:srgbClr val="FF3300"/>
                </a:solidFill>
                <a:cs typeface="B Mitra" pitchFamily="2" charset="-78"/>
              </a:rPr>
              <a:t>جامعه</a:t>
            </a:r>
            <a:r>
              <a:rPr lang="fa-IR" b="1" dirty="0" smtClean="0">
                <a:cs typeface="B Mitra" pitchFamily="2" charset="-78"/>
              </a:rPr>
              <a:t> از دست می دهدکه بر اثر آن امکان مشارکت از بین می رود</a:t>
            </a:r>
          </a:p>
          <a:p>
            <a:pPr algn="just" eaLnBrk="1" hangingPunct="1">
              <a:defRPr/>
            </a:pPr>
            <a:r>
              <a:rPr lang="fa-IR" b="1" dirty="0" smtClean="0">
                <a:cs typeface="B Mitra" pitchFamily="2" charset="-78"/>
              </a:rPr>
              <a:t>به سادگی، وجود یک مانع، سبب خارج شدن فرد از جامعه می شود و برچیدن آن ضرورتی است برای اطمینان از داخل شدن و انجام مشارکت در برنامه های اجتماع</a:t>
            </a:r>
          </a:p>
        </p:txBody>
      </p:sp>
      <p:sp>
        <p:nvSpPr>
          <p:cNvPr id="25602" name="Title 1"/>
          <p:cNvSpPr>
            <a:spLocks noGrp="1"/>
          </p:cNvSpPr>
          <p:nvPr>
            <p:ph type="title"/>
          </p:nvPr>
        </p:nvSpPr>
        <p:spPr>
          <a:xfrm>
            <a:off x="214313" y="357188"/>
            <a:ext cx="8715375" cy="1055588"/>
          </a:xfrm>
        </p:spPr>
        <p:txBody>
          <a:bodyPr/>
          <a:lstStyle/>
          <a:p>
            <a:pPr algn="r" eaLnBrk="1" hangingPunct="1">
              <a:defRPr/>
            </a:pPr>
            <a:r>
              <a:rPr lang="fa-IR" sz="4800" b="1" dirty="0" smtClean="0">
                <a:cs typeface="B Mitra" pitchFamily="2" charset="-78"/>
              </a:rPr>
              <a:t>موانع چگونه زندگی اجتماعی ما را تحت تاثیر قرار می دهند؟</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Content Placeholder 2"/>
          <p:cNvSpPr>
            <a:spLocks noGrp="1"/>
          </p:cNvSpPr>
          <p:nvPr>
            <p:ph idx="1"/>
          </p:nvPr>
        </p:nvSpPr>
        <p:spPr>
          <a:xfrm>
            <a:off x="500063" y="2204864"/>
            <a:ext cx="8215312" cy="4367386"/>
          </a:xfrm>
        </p:spPr>
        <p:txBody>
          <a:bodyPr>
            <a:normAutofit fontScale="85000" lnSpcReduction="10000"/>
          </a:bodyPr>
          <a:lstStyle/>
          <a:p>
            <a:pPr algn="just" eaLnBrk="1" hangingPunct="1">
              <a:defRPr/>
            </a:pPr>
            <a:r>
              <a:rPr lang="fa-IR" sz="4400" b="1" dirty="0" smtClean="0">
                <a:cs typeface="B Mitra" pitchFamily="2" charset="-78"/>
              </a:rPr>
              <a:t>ایاب و ذهاب عنصری کلیدی است برای توانائی فرد تا بتواند:</a:t>
            </a:r>
          </a:p>
          <a:p>
            <a:pPr lvl="1" algn="just" eaLnBrk="1" hangingPunct="1">
              <a:defRPr/>
            </a:pPr>
            <a:r>
              <a:rPr lang="fa-IR" sz="3900" b="1" dirty="0" smtClean="0">
                <a:cs typeface="B Mitra" pitchFamily="2" charset="-78"/>
              </a:rPr>
              <a:t> آموزش </a:t>
            </a:r>
            <a:r>
              <a:rPr lang="fa-IR" sz="4300" b="1" dirty="0" smtClean="0">
                <a:cs typeface="B Mitra" pitchFamily="2" charset="-78"/>
              </a:rPr>
              <a:t>ببیند،</a:t>
            </a:r>
          </a:p>
          <a:p>
            <a:pPr lvl="1" algn="just" eaLnBrk="1" hangingPunct="1">
              <a:defRPr/>
            </a:pPr>
            <a:r>
              <a:rPr lang="fa-IR" sz="4300" b="1" dirty="0" smtClean="0">
                <a:cs typeface="B Mitra" pitchFamily="2" charset="-78"/>
              </a:rPr>
              <a:t> استخدام شود،</a:t>
            </a:r>
          </a:p>
          <a:p>
            <a:pPr lvl="1" algn="just" eaLnBrk="1" hangingPunct="1">
              <a:defRPr/>
            </a:pPr>
            <a:r>
              <a:rPr lang="fa-IR" sz="4300" b="1" dirty="0" smtClean="0">
                <a:cs typeface="B Mitra" pitchFamily="2" charset="-78"/>
              </a:rPr>
              <a:t> در اجتماعی حضور پیدا کند،</a:t>
            </a:r>
          </a:p>
          <a:p>
            <a:pPr lvl="1" algn="just" eaLnBrk="1" hangingPunct="1">
              <a:defRPr/>
            </a:pPr>
            <a:r>
              <a:rPr lang="fa-IR" sz="4300" b="1" dirty="0" smtClean="0">
                <a:cs typeface="B Mitra" pitchFamily="2" charset="-78"/>
              </a:rPr>
              <a:t> در فعالیت های اوقات فراغت شرکت کند </a:t>
            </a:r>
          </a:p>
          <a:p>
            <a:pPr lvl="1" algn="just" eaLnBrk="1" hangingPunct="1">
              <a:defRPr/>
            </a:pPr>
            <a:r>
              <a:rPr lang="fa-IR" sz="4300" b="1" dirty="0" smtClean="0">
                <a:cs typeface="B Mitra" pitchFamily="2" charset="-78"/>
              </a:rPr>
              <a:t>و با جامعه خود به تعامل و مشارکت بپردازد</a:t>
            </a:r>
            <a:r>
              <a:rPr lang="fa-IR" sz="3900" b="1" dirty="0" smtClean="0">
                <a:cs typeface="B Mitra" pitchFamily="2" charset="-78"/>
              </a:rPr>
              <a:t>.</a:t>
            </a:r>
            <a:endParaRPr lang="en-US" sz="3900" b="1" dirty="0" smtClean="0">
              <a:cs typeface="B Mitra" pitchFamily="2" charset="-78"/>
            </a:endParaRPr>
          </a:p>
        </p:txBody>
      </p:sp>
      <p:sp>
        <p:nvSpPr>
          <p:cNvPr id="30722" name="Title 1"/>
          <p:cNvSpPr>
            <a:spLocks noGrp="1"/>
          </p:cNvSpPr>
          <p:nvPr>
            <p:ph type="title"/>
          </p:nvPr>
        </p:nvSpPr>
        <p:spPr>
          <a:xfrm>
            <a:off x="642938" y="285750"/>
            <a:ext cx="7772400" cy="785813"/>
          </a:xfrm>
        </p:spPr>
        <p:txBody>
          <a:bodyPr/>
          <a:lstStyle/>
          <a:p>
            <a:pPr eaLnBrk="1" hangingPunct="1">
              <a:defRPr/>
            </a:pPr>
            <a:r>
              <a:rPr lang="fa-IR" dirty="0" smtClean="0">
                <a:cs typeface="B Mitra" pitchFamily="2" charset="-78"/>
              </a:rPr>
              <a:t>ایاب و ذهاب</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algn="r" eaLnBrk="1" hangingPunct="1"/>
            <a:r>
              <a:rPr lang="fa-IR" b="1" dirty="0" smtClean="0">
                <a:cs typeface="B Mitra" pitchFamily="2" charset="-78"/>
              </a:rPr>
              <a:t>ایاب و ذهاب</a:t>
            </a:r>
          </a:p>
        </p:txBody>
      </p:sp>
      <p:sp>
        <p:nvSpPr>
          <p:cNvPr id="70659" name="Content Placeholder 2"/>
          <p:cNvSpPr>
            <a:spLocks noGrp="1"/>
          </p:cNvSpPr>
          <p:nvPr>
            <p:ph sz="quarter" idx="13"/>
          </p:nvPr>
        </p:nvSpPr>
        <p:spPr/>
        <p:txBody>
          <a:bodyPr>
            <a:normAutofit fontScale="92500" lnSpcReduction="10000"/>
          </a:bodyPr>
          <a:lstStyle/>
          <a:p>
            <a:pPr eaLnBrk="1" hangingPunct="1"/>
            <a:r>
              <a:rPr lang="fa-IR" sz="2800" b="1" dirty="0" smtClean="0">
                <a:cs typeface="B Mitra" pitchFamily="2" charset="-78"/>
              </a:rPr>
              <a:t>حمل و نقل زمینی</a:t>
            </a:r>
            <a:endParaRPr lang="en-US" sz="2800" b="1" dirty="0" smtClean="0">
              <a:cs typeface="B Mitra" pitchFamily="2" charset="-78"/>
            </a:endParaRPr>
          </a:p>
          <a:p>
            <a:pPr lvl="1" eaLnBrk="1" hangingPunct="1"/>
            <a:r>
              <a:rPr lang="fa-IR" sz="2400" b="1" dirty="0" smtClean="0">
                <a:cs typeface="B Mitra" pitchFamily="2" charset="-78"/>
              </a:rPr>
              <a:t>اتوبوس ها</a:t>
            </a:r>
            <a:endParaRPr lang="en-US" sz="2400" b="1" dirty="0" smtClean="0">
              <a:cs typeface="B Mitra" pitchFamily="2" charset="-78"/>
            </a:endParaRPr>
          </a:p>
          <a:p>
            <a:pPr lvl="1" eaLnBrk="1" hangingPunct="1"/>
            <a:r>
              <a:rPr lang="fa-IR" sz="2400" b="1" dirty="0" smtClean="0">
                <a:cs typeface="B Mitra" pitchFamily="2" charset="-78"/>
              </a:rPr>
              <a:t>مینی بوس ها</a:t>
            </a:r>
            <a:endParaRPr lang="en-US" sz="2400" b="1" dirty="0" smtClean="0">
              <a:cs typeface="B Mitra" pitchFamily="2" charset="-78"/>
            </a:endParaRPr>
          </a:p>
          <a:p>
            <a:pPr lvl="1" eaLnBrk="1" hangingPunct="1"/>
            <a:r>
              <a:rPr lang="fa-IR" sz="2400" b="1" dirty="0" smtClean="0">
                <a:cs typeface="B Mitra" pitchFamily="2" charset="-78"/>
              </a:rPr>
              <a:t>تاکسی ها</a:t>
            </a:r>
            <a:endParaRPr lang="en-US" sz="2400" b="1" dirty="0" smtClean="0">
              <a:cs typeface="B Mitra" pitchFamily="2" charset="-78"/>
            </a:endParaRPr>
          </a:p>
          <a:p>
            <a:pPr eaLnBrk="1" hangingPunct="1"/>
            <a:r>
              <a:rPr lang="fa-IR" sz="2800" b="1" dirty="0" smtClean="0">
                <a:cs typeface="B Mitra" pitchFamily="2" charset="-78"/>
              </a:rPr>
              <a:t>ایستگاههای اتوبوس</a:t>
            </a:r>
            <a:endParaRPr lang="en-US" sz="2800" b="1" dirty="0" smtClean="0">
              <a:cs typeface="B Mitra" pitchFamily="2" charset="-78"/>
            </a:endParaRPr>
          </a:p>
          <a:p>
            <a:pPr lvl="1" eaLnBrk="1" hangingPunct="1"/>
            <a:r>
              <a:rPr lang="fa-IR" sz="2400" b="1" dirty="0" smtClean="0">
                <a:cs typeface="B Mitra" pitchFamily="2" charset="-78"/>
              </a:rPr>
              <a:t>عمومی</a:t>
            </a:r>
            <a:endParaRPr lang="en-US" sz="2400" b="1" dirty="0" smtClean="0">
              <a:cs typeface="B Mitra" pitchFamily="2" charset="-78"/>
            </a:endParaRPr>
          </a:p>
          <a:p>
            <a:pPr lvl="1" eaLnBrk="1" hangingPunct="1"/>
            <a:r>
              <a:rPr lang="fa-IR" sz="2400" b="1" dirty="0" smtClean="0">
                <a:cs typeface="B Mitra" pitchFamily="2" charset="-78"/>
              </a:rPr>
              <a:t>محل ها</a:t>
            </a:r>
            <a:endParaRPr lang="en-US" sz="2400" b="1" dirty="0" smtClean="0">
              <a:cs typeface="B Mitra" pitchFamily="2" charset="-78"/>
            </a:endParaRPr>
          </a:p>
          <a:p>
            <a:pPr lvl="1" eaLnBrk="1" hangingPunct="1"/>
            <a:r>
              <a:rPr lang="fa-IR" sz="2400" b="1" dirty="0" smtClean="0">
                <a:cs typeface="B Mitra" pitchFamily="2" charset="-78"/>
              </a:rPr>
              <a:t>سر پناه ها</a:t>
            </a:r>
            <a:endParaRPr lang="en-US" sz="2400" b="1" dirty="0" smtClean="0">
              <a:cs typeface="B Mitra" pitchFamily="2" charset="-78"/>
            </a:endParaRPr>
          </a:p>
          <a:p>
            <a:pPr lvl="1" eaLnBrk="1" hangingPunct="1"/>
            <a:r>
              <a:rPr lang="fa-IR" sz="2400" b="1" dirty="0" smtClean="0">
                <a:cs typeface="B Mitra" pitchFamily="2" charset="-78"/>
              </a:rPr>
              <a:t>سطوح شیب دار</a:t>
            </a:r>
            <a:endParaRPr lang="en-US" sz="2400" b="1" dirty="0" smtClean="0">
              <a:cs typeface="B Mitra" pitchFamily="2" charset="-78"/>
            </a:endParaRPr>
          </a:p>
          <a:p>
            <a:pPr lvl="1" eaLnBrk="1" hangingPunct="1"/>
            <a:r>
              <a:rPr lang="fa-IR" sz="2400" b="1" dirty="0" smtClean="0">
                <a:cs typeface="B Mitra" pitchFamily="2" charset="-78"/>
              </a:rPr>
              <a:t>اطلاعات</a:t>
            </a:r>
            <a:endParaRPr lang="en-US" sz="2400" b="1" dirty="0" smtClean="0">
              <a:cs typeface="B Mitra" pitchFamily="2" charset="-78"/>
            </a:endParaRPr>
          </a:p>
        </p:txBody>
      </p:sp>
      <p:sp>
        <p:nvSpPr>
          <p:cNvPr id="70660" name="Content Placeholder 3"/>
          <p:cNvSpPr>
            <a:spLocks noGrp="1"/>
          </p:cNvSpPr>
          <p:nvPr>
            <p:ph sz="quarter" idx="14"/>
          </p:nvPr>
        </p:nvSpPr>
        <p:spPr/>
        <p:txBody>
          <a:bodyPr/>
          <a:lstStyle/>
          <a:p>
            <a:pPr eaLnBrk="1" hangingPunct="1"/>
            <a:r>
              <a:rPr lang="en-US" sz="3200" b="1" dirty="0" smtClean="0">
                <a:cs typeface="B Mitra" pitchFamily="2" charset="-78"/>
              </a:rPr>
              <a:t> </a:t>
            </a:r>
            <a:r>
              <a:rPr lang="fa-IR" sz="3200" b="1" dirty="0" smtClean="0">
                <a:cs typeface="B Mitra" pitchFamily="2" charset="-78"/>
              </a:rPr>
              <a:t>راه آهن و فرودگاه</a:t>
            </a:r>
            <a:endParaRPr lang="en-US" sz="3200" b="1" dirty="0" smtClean="0">
              <a:cs typeface="B Mitra" pitchFamily="2" charset="-78"/>
            </a:endParaRPr>
          </a:p>
          <a:p>
            <a:pPr lvl="1" eaLnBrk="1" hangingPunct="1"/>
            <a:r>
              <a:rPr lang="fa-IR" sz="2800" b="1" dirty="0" smtClean="0">
                <a:cs typeface="B Mitra" pitchFamily="2" charset="-78"/>
              </a:rPr>
              <a:t>پهنای در ها و راهرو ها</a:t>
            </a:r>
            <a:endParaRPr lang="en-US" sz="2800" b="1" dirty="0" smtClean="0">
              <a:cs typeface="B Mitra" pitchFamily="2" charset="-78"/>
            </a:endParaRPr>
          </a:p>
          <a:p>
            <a:pPr lvl="1" eaLnBrk="1" hangingPunct="1"/>
            <a:r>
              <a:rPr lang="fa-IR" sz="2800" b="1" dirty="0" smtClean="0">
                <a:cs typeface="B Mitra" pitchFamily="2" charset="-78"/>
              </a:rPr>
              <a:t>پیش خوان های سیستم رزور، سیستم ثبت نام، اطلاعات مشتریان</a:t>
            </a:r>
            <a:endParaRPr lang="en-US" sz="2800" b="1" dirty="0" smtClean="0">
              <a:cs typeface="B Mitra" pitchFamily="2" charset="-78"/>
            </a:endParaRPr>
          </a:p>
          <a:p>
            <a:pPr lvl="1" eaLnBrk="1" hangingPunct="1"/>
            <a:r>
              <a:rPr lang="fa-IR" sz="2800" b="1" dirty="0" smtClean="0">
                <a:cs typeface="B Mitra" pitchFamily="2" charset="-78"/>
              </a:rPr>
              <a:t>محوطه انتظار</a:t>
            </a:r>
          </a:p>
          <a:p>
            <a:pPr eaLnBrk="1" hangingPunct="1"/>
            <a:endParaRPr lang="fa-IR" sz="3200" b="1" dirty="0" smtClean="0">
              <a:cs typeface="B Mitra" pitchFamily="2" charset="-7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fa-IR" smtClean="0">
                <a:cs typeface="B Mitra" pitchFamily="2" charset="-78"/>
              </a:rPr>
              <a:t>ایاب و ذهاب</a:t>
            </a:r>
          </a:p>
        </p:txBody>
      </p:sp>
      <p:pic>
        <p:nvPicPr>
          <p:cNvPr id="71683" name="Picture 2"/>
          <p:cNvPicPr>
            <a:picLocks noGrp="1" noChangeAspect="1" noChangeArrowheads="1"/>
          </p:cNvPicPr>
          <p:nvPr>
            <p:ph sz="quarter" idx="13"/>
          </p:nvPr>
        </p:nvPicPr>
        <p:blipFill>
          <a:blip r:embed="rId3" cstate="print"/>
          <a:stretch>
            <a:fillRect/>
          </a:stretch>
        </p:blipFill>
        <p:spPr>
          <a:xfrm>
            <a:off x="711200" y="2930525"/>
            <a:ext cx="3752850" cy="2495550"/>
          </a:xfrm>
        </p:spPr>
      </p:pic>
      <p:pic>
        <p:nvPicPr>
          <p:cNvPr id="71684" name="Picture 3"/>
          <p:cNvPicPr>
            <a:picLocks noGrp="1" noChangeAspect="1" noChangeArrowheads="1"/>
          </p:cNvPicPr>
          <p:nvPr>
            <p:ph sz="quarter" idx="14"/>
          </p:nvPr>
        </p:nvPicPr>
        <p:blipFill>
          <a:blip r:embed="rId4" cstate="print"/>
          <a:stretch>
            <a:fillRect/>
          </a:stretch>
        </p:blipFill>
        <p:spPr>
          <a:xfrm>
            <a:off x="5170487" y="2921000"/>
            <a:ext cx="2752725" cy="2514600"/>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57200" y="71438"/>
            <a:ext cx="8229600" cy="714375"/>
          </a:xfrm>
        </p:spPr>
        <p:txBody>
          <a:bodyPr/>
          <a:lstStyle/>
          <a:p>
            <a:pPr eaLnBrk="1" hangingPunct="1"/>
            <a:r>
              <a:rPr lang="en-US" smtClean="0">
                <a:cs typeface="B Mitra" pitchFamily="2" charset="-78"/>
              </a:rPr>
              <a:t>BRT System</a:t>
            </a:r>
            <a:endParaRPr lang="fa-IR" smtClean="0">
              <a:cs typeface="B Mitra" pitchFamily="2" charset="-78"/>
            </a:endParaRPr>
          </a:p>
        </p:txBody>
      </p:sp>
      <p:pic>
        <p:nvPicPr>
          <p:cNvPr id="72707" name="Picture 5" descr="Buses using median busway in Curitiba, Brazil (Photo: Martha Welborne)"/>
          <p:cNvPicPr>
            <a:picLocks noGrp="1" noChangeAspect="1" noChangeArrowheads="1"/>
          </p:cNvPicPr>
          <p:nvPr>
            <p:ph sz="quarter" idx="13"/>
          </p:nvPr>
        </p:nvPicPr>
        <p:blipFill>
          <a:blip r:embed="rId3" cstate="print"/>
          <a:srcRect/>
          <a:stretch>
            <a:fillRect/>
          </a:stretch>
        </p:blipFill>
        <p:spPr>
          <a:xfrm>
            <a:off x="500063" y="214313"/>
            <a:ext cx="2235200" cy="3352800"/>
          </a:xfrm>
        </p:spPr>
      </p:pic>
      <p:pic>
        <p:nvPicPr>
          <p:cNvPr id="72708" name="Content Placeholder 5" descr="Passengers exiting from Curitiba loading platform."/>
          <p:cNvPicPr>
            <a:picLocks noGrp="1" noChangeAspect="1" noChangeArrowheads="1"/>
          </p:cNvPicPr>
          <p:nvPr>
            <p:ph sz="quarter" idx="14"/>
          </p:nvPr>
        </p:nvPicPr>
        <p:blipFill>
          <a:blip r:embed="rId4" cstate="print"/>
          <a:srcRect/>
          <a:stretch>
            <a:fillRect/>
          </a:stretch>
        </p:blipFill>
        <p:spPr>
          <a:xfrm>
            <a:off x="4786313" y="1071563"/>
            <a:ext cx="3536950" cy="2643187"/>
          </a:xfrm>
        </p:spPr>
      </p:pic>
      <p:pic>
        <p:nvPicPr>
          <p:cNvPr id="72709" name="Picture 4" descr="phileas barrier free access"/>
          <p:cNvPicPr>
            <a:picLocks noChangeAspect="1" noChangeArrowheads="1"/>
          </p:cNvPicPr>
          <p:nvPr/>
        </p:nvPicPr>
        <p:blipFill>
          <a:blip r:embed="rId5" cstate="print"/>
          <a:srcRect/>
          <a:stretch>
            <a:fillRect/>
          </a:stretch>
        </p:blipFill>
        <p:spPr bwMode="auto">
          <a:xfrm>
            <a:off x="119063" y="3786188"/>
            <a:ext cx="3810000" cy="2857500"/>
          </a:xfrm>
          <a:prstGeom prst="rect">
            <a:avLst/>
          </a:prstGeom>
          <a:noFill/>
          <a:ln w="9525">
            <a:noFill/>
            <a:miter lim="800000"/>
            <a:headEnd/>
            <a:tailEnd/>
          </a:ln>
        </p:spPr>
      </p:pic>
      <p:pic>
        <p:nvPicPr>
          <p:cNvPr id="72710" name="Picture 10" descr="brt phileas douai"/>
          <p:cNvPicPr>
            <a:picLocks noChangeAspect="1" noChangeArrowheads="1"/>
          </p:cNvPicPr>
          <p:nvPr/>
        </p:nvPicPr>
        <p:blipFill>
          <a:blip r:embed="rId6" cstate="print"/>
          <a:srcRect/>
          <a:stretch>
            <a:fillRect/>
          </a:stretch>
        </p:blipFill>
        <p:spPr bwMode="auto">
          <a:xfrm>
            <a:off x="3929063" y="5286375"/>
            <a:ext cx="5143500" cy="157162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88" y="2285992"/>
            <a:ext cx="8501092" cy="4429156"/>
          </a:xfrm>
        </p:spPr>
        <p:txBody>
          <a:bodyPr>
            <a:normAutofit fontScale="85000" lnSpcReduction="10000"/>
          </a:bodyPr>
          <a:lstStyle/>
          <a:p>
            <a:pPr algn="r" eaLnBrk="1" hangingPunct="1">
              <a:lnSpc>
                <a:spcPct val="120000"/>
              </a:lnSpc>
              <a:buFontTx/>
              <a:buNone/>
              <a:defRPr/>
            </a:pPr>
            <a:r>
              <a:rPr lang="fa-IR" b="1" dirty="0" smtClean="0">
                <a:cs typeface="B Mitra" pitchFamily="2" charset="-78"/>
              </a:rPr>
              <a:t>1- قادر ساختن افراد دارای ناتوانی به حضور در اهداف برنامه های حرکت زندگی فعال و مستقل</a:t>
            </a:r>
          </a:p>
          <a:p>
            <a:pPr eaLnBrk="1" hangingPunct="1">
              <a:lnSpc>
                <a:spcPct val="120000"/>
              </a:lnSpc>
              <a:buNone/>
              <a:defRPr/>
            </a:pPr>
            <a:r>
              <a:rPr lang="fa-IR" b="1" dirty="0" smtClean="0">
                <a:cs typeface="B Mitra" pitchFamily="2" charset="-78"/>
              </a:rPr>
              <a:t>2- ایجاد برنامه های آموزش عمومی فعال برای از بین بردن تصورات غلط از افراد معلول در جامعه</a:t>
            </a:r>
          </a:p>
          <a:p>
            <a:pPr marL="514350" indent="-514350" eaLnBrk="1" hangingPunct="1">
              <a:lnSpc>
                <a:spcPct val="120000"/>
              </a:lnSpc>
              <a:buNone/>
              <a:defRPr/>
            </a:pPr>
            <a:r>
              <a:rPr lang="fa-IR" b="1" dirty="0" smtClean="0">
                <a:cs typeface="B Mitra" pitchFamily="2" charset="-78"/>
              </a:rPr>
              <a:t>3- تبدیل دستور العمل ” راهنماهای بدون مانع ”  فعلی به یک خط مشی قابل اجرا</a:t>
            </a:r>
          </a:p>
          <a:p>
            <a:pPr marL="514350" indent="-514350">
              <a:lnSpc>
                <a:spcPct val="120000"/>
              </a:lnSpc>
              <a:buNone/>
              <a:defRPr/>
            </a:pPr>
            <a:r>
              <a:rPr lang="fa-IR" b="1" dirty="0" smtClean="0">
                <a:cs typeface="B Mitra" pitchFamily="2" charset="-78"/>
              </a:rPr>
              <a:t>4- آمیختن اصول طراحی عمومی در برنامه ریزی، طراحی و تكميل مراحل فرایند توسعه سرزمینی</a:t>
            </a:r>
          </a:p>
          <a:p>
            <a:pPr marL="514350" indent="-514350" eaLnBrk="1" hangingPunct="1">
              <a:lnSpc>
                <a:spcPct val="120000"/>
              </a:lnSpc>
              <a:buNone/>
              <a:defRPr/>
            </a:pPr>
            <a:r>
              <a:rPr lang="fa-IR" b="1" dirty="0" smtClean="0">
                <a:cs typeface="B Mitra" pitchFamily="2" charset="-78"/>
              </a:rPr>
              <a:t>5- تدراک اطلاعات بروز، بازآموزی و آموزش مداوم برای کارکنان شهری در جهت افزایش آگاهی و درک آنان از نیازهای افراد دارای ناتوانی </a:t>
            </a:r>
          </a:p>
          <a:p>
            <a:pPr>
              <a:lnSpc>
                <a:spcPct val="120000"/>
              </a:lnSpc>
              <a:buNone/>
            </a:pPr>
            <a:r>
              <a:rPr lang="fa-IR" b="1" dirty="0" smtClean="0">
                <a:cs typeface="B Mitra" pitchFamily="2" charset="-78"/>
              </a:rPr>
              <a:t>6- همکاری منظم و مداوم با سازمان های مرتبط در جامعه به منظور اطلاع از تحقیقات جاری و آینده تا به بهترین شیوه با طرحهای مربوط به ساخت محیط های بدون مانع مرتبط شوند</a:t>
            </a:r>
          </a:p>
          <a:p>
            <a:pPr marL="457200" indent="-457200">
              <a:lnSpc>
                <a:spcPct val="120000"/>
              </a:lnSpc>
              <a:buNone/>
            </a:pPr>
            <a:r>
              <a:rPr lang="fa-IR" b="1" dirty="0" smtClean="0">
                <a:cs typeface="B Mitra" pitchFamily="2" charset="-78"/>
              </a:rPr>
              <a:t>7- بازرسی موانع موجود در درون و بیرون محیط های ساخته شده </a:t>
            </a:r>
            <a:br>
              <a:rPr lang="fa-IR" b="1" dirty="0" smtClean="0">
                <a:cs typeface="B Mitra" pitchFamily="2" charset="-78"/>
              </a:rPr>
            </a:br>
            <a:endParaRPr lang="fa-IR" b="1" dirty="0" smtClean="0">
              <a:cs typeface="B Mitra" pitchFamily="2" charset="-78"/>
            </a:endParaRPr>
          </a:p>
        </p:txBody>
      </p:sp>
      <p:sp>
        <p:nvSpPr>
          <p:cNvPr id="34818" name="Title 1"/>
          <p:cNvSpPr>
            <a:spLocks noGrp="1"/>
          </p:cNvSpPr>
          <p:nvPr>
            <p:ph type="title"/>
          </p:nvPr>
        </p:nvSpPr>
        <p:spPr>
          <a:xfrm>
            <a:off x="642938" y="357188"/>
            <a:ext cx="7772400" cy="785812"/>
          </a:xfrm>
        </p:spPr>
        <p:txBody>
          <a:bodyPr/>
          <a:lstStyle/>
          <a:p>
            <a:pPr eaLnBrk="1" hangingPunct="1">
              <a:defRPr/>
            </a:pPr>
            <a:r>
              <a:rPr lang="fa-IR" b="1" dirty="0" smtClean="0">
                <a:cs typeface="B Mitra" pitchFamily="2" charset="-78"/>
              </a:rPr>
              <a:t>اصول برنامه ریزی</a:t>
            </a:r>
            <a:endParaRPr lang="fa-IR" dirty="0" smtClean="0">
              <a:cs typeface="B Mitra" pitchFamily="2" charset="-78"/>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88" y="2214554"/>
            <a:ext cx="8572500" cy="4143384"/>
          </a:xfrm>
        </p:spPr>
        <p:txBody>
          <a:bodyPr>
            <a:normAutofit lnSpcReduction="10000"/>
          </a:bodyPr>
          <a:lstStyle/>
          <a:p>
            <a:pPr>
              <a:buNone/>
              <a:defRPr/>
            </a:pPr>
            <a:r>
              <a:rPr lang="fa-IR" dirty="0" smtClean="0">
                <a:cs typeface="B Mitra" pitchFamily="2" charset="-78"/>
              </a:rPr>
              <a:t>8- توسعه سیاست حمل و نقل عمومی که شامل نیازهای افراد معلول و مسن است</a:t>
            </a:r>
          </a:p>
          <a:p>
            <a:pPr>
              <a:buNone/>
              <a:defRPr/>
            </a:pPr>
            <a:r>
              <a:rPr lang="fa-IR" dirty="0" smtClean="0">
                <a:cs typeface="B Mitra" pitchFamily="2" charset="-78"/>
              </a:rPr>
              <a:t>9- توسعه برنامه کار اولویت بندي شده برای بهبود خیابان ، پیاده رو و تقاطع (به عنوان مثال ، بريدگي لبه پياده رو) بر اساس مشاوره مستقیم با افراد معلول و مسن</a:t>
            </a:r>
          </a:p>
          <a:p>
            <a:pPr>
              <a:buNone/>
              <a:defRPr/>
            </a:pPr>
            <a:r>
              <a:rPr lang="fa-IR" dirty="0" smtClean="0">
                <a:cs typeface="B Mitra" pitchFamily="2" charset="-78"/>
              </a:rPr>
              <a:t>10- سیاست توسعه مسکن که دارای ویژگی های قابليت تطابق، طراحی عمومي و قابل انعطاف است.</a:t>
            </a:r>
          </a:p>
          <a:p>
            <a:pPr>
              <a:buNone/>
              <a:defRPr/>
            </a:pPr>
            <a:r>
              <a:rPr lang="fa-IR" dirty="0" smtClean="0">
                <a:cs typeface="B Mitra" pitchFamily="2" charset="-78"/>
              </a:rPr>
              <a:t>11- برقراري همکاری مداوم بین شهر و تمام سازمان های جامعه براي فراهم کردن دسترسی آزاد به مانع امکانات تفریحی ، خدمات و برنامه های افراد معلول.</a:t>
            </a:r>
          </a:p>
          <a:p>
            <a:pPr>
              <a:buNone/>
              <a:defRPr/>
            </a:pPr>
            <a:r>
              <a:rPr lang="fa-IR" dirty="0" smtClean="0">
                <a:cs typeface="B Mitra" pitchFamily="2" charset="-78"/>
              </a:rPr>
              <a:t>12- داخل نمودن اين خط مشي درون برنامه رسمی برای از بین بردن موانع ارتباطی در ارائه خدمات شهري و دسترسی به اطلاعات به منظور جلوگیری از تبعیض بیشتر</a:t>
            </a:r>
          </a:p>
          <a:p>
            <a:pPr>
              <a:buNone/>
              <a:defRPr/>
            </a:pPr>
            <a:r>
              <a:rPr lang="fa-IR" dirty="0" smtClean="0">
                <a:cs typeface="B Mitra" pitchFamily="2" charset="-78"/>
              </a:rPr>
              <a:t/>
            </a:r>
            <a:br>
              <a:rPr lang="fa-IR" dirty="0" smtClean="0">
                <a:cs typeface="B Mitra" pitchFamily="2" charset="-78"/>
              </a:rPr>
            </a:br>
            <a:endParaRPr lang="fa-IR" dirty="0" smtClean="0">
              <a:cs typeface="B Mitra" pitchFamily="2" charset="-78"/>
            </a:endParaRPr>
          </a:p>
        </p:txBody>
      </p:sp>
      <p:sp>
        <p:nvSpPr>
          <p:cNvPr id="35842" name="Title 1"/>
          <p:cNvSpPr>
            <a:spLocks noGrp="1"/>
          </p:cNvSpPr>
          <p:nvPr>
            <p:ph type="title"/>
          </p:nvPr>
        </p:nvSpPr>
        <p:spPr>
          <a:xfrm>
            <a:off x="642938" y="285750"/>
            <a:ext cx="7772400" cy="714375"/>
          </a:xfrm>
        </p:spPr>
        <p:txBody>
          <a:bodyPr/>
          <a:lstStyle/>
          <a:p>
            <a:pPr>
              <a:defRPr/>
            </a:pPr>
            <a:r>
              <a:rPr lang="fa-IR" b="1" dirty="0" smtClean="0">
                <a:cs typeface="B Mitra" pitchFamily="2" charset="-78"/>
              </a:rPr>
              <a:t>اصول برنامه ریزی</a:t>
            </a:r>
            <a:endParaRPr lang="fa-IR" dirty="0" smtClean="0">
              <a:cs typeface="B Mitra" pitchFamily="2" charset="-78"/>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Content Placeholder 2"/>
          <p:cNvSpPr>
            <a:spLocks noGrp="1"/>
          </p:cNvSpPr>
          <p:nvPr>
            <p:ph idx="1"/>
          </p:nvPr>
        </p:nvSpPr>
        <p:spPr>
          <a:xfrm>
            <a:off x="428625" y="2132856"/>
            <a:ext cx="8501063" cy="4367957"/>
          </a:xfrm>
        </p:spPr>
        <p:txBody>
          <a:bodyPr>
            <a:normAutofit fontScale="92500"/>
          </a:bodyPr>
          <a:lstStyle/>
          <a:p>
            <a:pPr algn="r" eaLnBrk="1" hangingPunct="1">
              <a:defRPr/>
            </a:pPr>
            <a:r>
              <a:rPr lang="fa-IR" sz="2800" b="1" dirty="0" smtClean="0">
                <a:cs typeface="B Mitra" pitchFamily="2" charset="-78"/>
              </a:rPr>
              <a:t>یک مفهوم مهم برای </a:t>
            </a:r>
            <a:r>
              <a:rPr lang="fa-IR" sz="2800" b="1" dirty="0" smtClean="0">
                <a:solidFill>
                  <a:srgbClr val="FF3300"/>
                </a:solidFill>
                <a:cs typeface="B Mitra" pitchFamily="2" charset="-78"/>
              </a:rPr>
              <a:t>دسترسی</a:t>
            </a:r>
            <a:r>
              <a:rPr lang="fa-IR" sz="2800" b="1" dirty="0" smtClean="0">
                <a:cs typeface="B Mitra" pitchFamily="2" charset="-78"/>
              </a:rPr>
              <a:t> به محیط ” </a:t>
            </a:r>
            <a:r>
              <a:rPr lang="fa-IR" sz="2800" b="1" dirty="0" smtClean="0">
                <a:solidFill>
                  <a:srgbClr val="FF3300"/>
                </a:solidFill>
                <a:cs typeface="B Mitra" pitchFamily="2" charset="-78"/>
              </a:rPr>
              <a:t>زنجیره حرکت </a:t>
            </a:r>
            <a:r>
              <a:rPr lang="fa-IR" sz="2800" b="1" dirty="0" smtClean="0">
                <a:cs typeface="B Mitra" pitchFamily="2" charset="-78"/>
              </a:rPr>
              <a:t>” است. یک سفر نوعی شامل پیوندهای زیادی است. </a:t>
            </a:r>
          </a:p>
          <a:p>
            <a:pPr algn="r" eaLnBrk="1" hangingPunct="1">
              <a:defRPr/>
            </a:pPr>
            <a:r>
              <a:rPr lang="fa-IR" sz="2800" b="1" dirty="0" smtClean="0">
                <a:cs typeface="B Mitra" pitchFamily="2" charset="-78"/>
              </a:rPr>
              <a:t>برای مثال، برای قادر شدن جهت رفتن از خانه به محل کار، یک فرد باید:</a:t>
            </a:r>
          </a:p>
          <a:p>
            <a:pPr lvl="1" eaLnBrk="1" hangingPunct="1">
              <a:defRPr/>
            </a:pPr>
            <a:r>
              <a:rPr lang="fa-IR" sz="2000" b="1" dirty="0" smtClean="0">
                <a:cs typeface="B Mitra" pitchFamily="2" charset="-78"/>
              </a:rPr>
              <a:t>از خانه به پیاده رو یا معابر برود</a:t>
            </a:r>
          </a:p>
          <a:p>
            <a:pPr lvl="1" eaLnBrk="1" hangingPunct="1">
              <a:defRPr/>
            </a:pPr>
            <a:r>
              <a:rPr lang="fa-IR" sz="2000" b="1" dirty="0" smtClean="0">
                <a:cs typeface="B Mitra" pitchFamily="2" charset="-78"/>
              </a:rPr>
              <a:t>بر یک وسیله نقلیه وارد و سوار شود</a:t>
            </a:r>
          </a:p>
          <a:p>
            <a:pPr lvl="1" eaLnBrk="1" hangingPunct="1">
              <a:defRPr/>
            </a:pPr>
            <a:r>
              <a:rPr lang="fa-IR" sz="2000" b="1" dirty="0" smtClean="0">
                <a:cs typeface="B Mitra" pitchFamily="2" charset="-78"/>
              </a:rPr>
              <a:t>از وسیله نقلیه خارج و وارد معابر یا پیاده رو نزدیک محل کار شود</a:t>
            </a:r>
          </a:p>
          <a:p>
            <a:pPr lvl="1" eaLnBrk="1" hangingPunct="1">
              <a:defRPr/>
            </a:pPr>
            <a:r>
              <a:rPr lang="fa-IR" sz="2000" b="1" dirty="0" smtClean="0">
                <a:cs typeface="B Mitra" pitchFamily="2" charset="-78"/>
              </a:rPr>
              <a:t>به محل کار از ورودی آن وارد شود</a:t>
            </a:r>
          </a:p>
          <a:p>
            <a:pPr lvl="1" eaLnBrk="1" hangingPunct="1">
              <a:defRPr/>
            </a:pPr>
            <a:r>
              <a:rPr lang="fa-IR" sz="2000" b="1" dirty="0" smtClean="0">
                <a:cs typeface="B Mitra" pitchFamily="2" charset="-78"/>
              </a:rPr>
              <a:t>در درون ساختمان محل کار حرکت کند </a:t>
            </a:r>
          </a:p>
          <a:p>
            <a:pPr lvl="1" eaLnBrk="1" hangingPunct="1">
              <a:defRPr/>
            </a:pPr>
            <a:r>
              <a:rPr lang="fa-IR" sz="2000" b="1" dirty="0" smtClean="0">
                <a:cs typeface="B Mitra" pitchFamily="2" charset="-78"/>
              </a:rPr>
              <a:t>به اتاق کار یا سایر مکان ها برای انجام امور کار وارد  شود</a:t>
            </a:r>
          </a:p>
          <a:p>
            <a:pPr lvl="1" eaLnBrk="1" hangingPunct="1">
              <a:defRPr/>
            </a:pPr>
            <a:r>
              <a:rPr lang="fa-IR" sz="2000" b="1" dirty="0" smtClean="0">
                <a:cs typeface="B Mitra" pitchFamily="2" charset="-78"/>
              </a:rPr>
              <a:t>به ایستگاه کار خود بر</a:t>
            </a:r>
            <a:r>
              <a:rPr lang="fa-IR" sz="2400" b="1" dirty="0" smtClean="0">
                <a:cs typeface="B Mitra" pitchFamily="2" charset="-78"/>
              </a:rPr>
              <a:t>سد </a:t>
            </a:r>
          </a:p>
          <a:p>
            <a:pPr eaLnBrk="1" hangingPunct="1">
              <a:defRPr/>
            </a:pPr>
            <a:r>
              <a:rPr lang="fa-IR" sz="2900" b="1" dirty="0" smtClean="0">
                <a:solidFill>
                  <a:srgbClr val="FF3300"/>
                </a:solidFill>
                <a:cs typeface="B Mitra" pitchFamily="2" charset="-78"/>
              </a:rPr>
              <a:t>دسترسی بدون مانع</a:t>
            </a:r>
            <a:r>
              <a:rPr lang="fa-IR" sz="2900" b="1" dirty="0" smtClean="0">
                <a:cs typeface="B Mitra" pitchFamily="2" charset="-78"/>
              </a:rPr>
              <a:t> برای همه این پیوندها باید تعریف شود</a:t>
            </a:r>
            <a:endParaRPr lang="en-US" sz="2900" b="1" dirty="0" smtClean="0">
              <a:cs typeface="B Mitra" pitchFamily="2" charset="-78"/>
            </a:endParaRPr>
          </a:p>
        </p:txBody>
      </p:sp>
      <p:sp>
        <p:nvSpPr>
          <p:cNvPr id="26626" name="Title 1"/>
          <p:cNvSpPr>
            <a:spLocks noGrp="1"/>
          </p:cNvSpPr>
          <p:nvPr>
            <p:ph type="title"/>
          </p:nvPr>
        </p:nvSpPr>
        <p:spPr>
          <a:xfrm>
            <a:off x="642938" y="285750"/>
            <a:ext cx="7772400" cy="785813"/>
          </a:xfrm>
        </p:spPr>
        <p:txBody>
          <a:bodyPr/>
          <a:lstStyle/>
          <a:p>
            <a:pPr algn="r" rtl="0" eaLnBrk="1" hangingPunct="1">
              <a:defRPr/>
            </a:pPr>
            <a:r>
              <a:rPr lang="fa-IR" b="1" dirty="0" smtClean="0">
                <a:cs typeface="B Mitra" pitchFamily="2" charset="-78"/>
              </a:rPr>
              <a:t>اصول راهنما: زنجیره حرکت</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algn="r" eaLnBrk="1" hangingPunct="1"/>
            <a:r>
              <a:rPr lang="fa-IR" b="1" smtClean="0">
                <a:cs typeface="B Mitra" pitchFamily="2" charset="-78"/>
              </a:rPr>
              <a:t>ملاحظات طراحی شهری</a:t>
            </a:r>
          </a:p>
        </p:txBody>
      </p:sp>
      <p:sp>
        <p:nvSpPr>
          <p:cNvPr id="66563" name="Content Placeholder 2"/>
          <p:cNvSpPr>
            <a:spLocks noGrp="1"/>
          </p:cNvSpPr>
          <p:nvPr>
            <p:ph sz="quarter" idx="13"/>
          </p:nvPr>
        </p:nvSpPr>
        <p:spPr>
          <a:xfrm>
            <a:off x="4643438" y="2204864"/>
            <a:ext cx="3954586" cy="4114800"/>
          </a:xfrm>
        </p:spPr>
        <p:txBody>
          <a:bodyPr/>
          <a:lstStyle/>
          <a:p>
            <a:pPr eaLnBrk="1" hangingPunct="1"/>
            <a:r>
              <a:rPr lang="fa-IR" b="1" dirty="0" smtClean="0">
                <a:cs typeface="B Mitra" pitchFamily="2" charset="-78"/>
              </a:rPr>
              <a:t>معابر و پیاده رو ها</a:t>
            </a:r>
            <a:endParaRPr lang="en-US" b="1" dirty="0" smtClean="0">
              <a:cs typeface="B Mitra" pitchFamily="2" charset="-78"/>
            </a:endParaRPr>
          </a:p>
          <a:p>
            <a:pPr eaLnBrk="1" hangingPunct="1"/>
            <a:r>
              <a:rPr lang="fa-IR" b="1" dirty="0" smtClean="0">
                <a:cs typeface="B Mitra" pitchFamily="2" charset="-78"/>
              </a:rPr>
              <a:t>موانع </a:t>
            </a:r>
            <a:endParaRPr lang="en-US" b="1" dirty="0" smtClean="0">
              <a:cs typeface="B Mitra" pitchFamily="2" charset="-78"/>
            </a:endParaRPr>
          </a:p>
          <a:p>
            <a:pPr eaLnBrk="1" hangingPunct="1"/>
            <a:r>
              <a:rPr lang="fa-IR" b="1" dirty="0" smtClean="0">
                <a:solidFill>
                  <a:srgbClr val="FF0000"/>
                </a:solidFill>
                <a:cs typeface="B Mitra" pitchFamily="2" charset="-78"/>
              </a:rPr>
              <a:t>علایم و راهنما ها</a:t>
            </a:r>
            <a:r>
              <a:rPr lang="en-US" b="1" dirty="0" smtClean="0">
                <a:solidFill>
                  <a:srgbClr val="FF0000"/>
                </a:solidFill>
                <a:cs typeface="B Mitra" pitchFamily="2" charset="-78"/>
              </a:rPr>
              <a:t> </a:t>
            </a:r>
          </a:p>
          <a:p>
            <a:pPr eaLnBrk="1" hangingPunct="1"/>
            <a:r>
              <a:rPr lang="fa-IR" b="1" dirty="0" smtClean="0">
                <a:cs typeface="B Mitra" pitchFamily="2" charset="-78"/>
              </a:rPr>
              <a:t>مبلمان شهری</a:t>
            </a:r>
            <a:r>
              <a:rPr lang="en-US" b="1" dirty="0" smtClean="0">
                <a:cs typeface="B Mitra" pitchFamily="2" charset="-78"/>
              </a:rPr>
              <a:t> </a:t>
            </a:r>
          </a:p>
          <a:p>
            <a:pPr eaLnBrk="1" hangingPunct="1"/>
            <a:r>
              <a:rPr lang="fa-IR" b="1" dirty="0" smtClean="0">
                <a:cs typeface="B Mitra" pitchFamily="2" charset="-78"/>
              </a:rPr>
              <a:t>لبه پیاده رو ها و سطوح شیب دار</a:t>
            </a:r>
            <a:r>
              <a:rPr lang="en-US" b="1" dirty="0" smtClean="0">
                <a:cs typeface="B Mitra" pitchFamily="2" charset="-78"/>
              </a:rPr>
              <a:t> </a:t>
            </a:r>
          </a:p>
          <a:p>
            <a:pPr eaLnBrk="1" hangingPunct="1"/>
            <a:r>
              <a:rPr lang="fa-IR" b="1" dirty="0" smtClean="0">
                <a:cs typeface="B Mitra" pitchFamily="2" charset="-78"/>
              </a:rPr>
              <a:t>تقاطع های پیاده</a:t>
            </a:r>
            <a:r>
              <a:rPr lang="en-US" b="1" dirty="0" smtClean="0">
                <a:cs typeface="B Mitra" pitchFamily="2" charset="-78"/>
              </a:rPr>
              <a:t> </a:t>
            </a:r>
          </a:p>
          <a:p>
            <a:pPr eaLnBrk="1" hangingPunct="1"/>
            <a:r>
              <a:rPr lang="fa-IR" b="1" dirty="0" smtClean="0">
                <a:cs typeface="B Mitra" pitchFamily="2" charset="-78"/>
              </a:rPr>
              <a:t>توقفگاه </a:t>
            </a:r>
          </a:p>
          <a:p>
            <a:pPr eaLnBrk="1" hangingPunct="1"/>
            <a:r>
              <a:rPr lang="fa-IR" b="1" dirty="0" smtClean="0">
                <a:cs typeface="B Mitra" pitchFamily="2" charset="-78"/>
              </a:rPr>
              <a:t>و....</a:t>
            </a:r>
          </a:p>
        </p:txBody>
      </p:sp>
      <p:pic>
        <p:nvPicPr>
          <p:cNvPr id="66564" name="Picture 2"/>
          <p:cNvPicPr>
            <a:picLocks noGrp="1" noChangeAspect="1" noChangeArrowheads="1"/>
          </p:cNvPicPr>
          <p:nvPr>
            <p:ph sz="quarter" idx="14"/>
          </p:nvPr>
        </p:nvPicPr>
        <p:blipFill>
          <a:blip r:embed="rId3" cstate="print"/>
          <a:srcRect/>
          <a:stretch>
            <a:fillRect/>
          </a:stretch>
        </p:blipFill>
        <p:spPr>
          <a:xfrm>
            <a:off x="179512" y="2204864"/>
            <a:ext cx="4346605" cy="4105275"/>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539552" y="2636912"/>
            <a:ext cx="8064896" cy="2304256"/>
          </a:xfrm>
        </p:spPr>
        <p:txBody>
          <a:bodyPr>
            <a:noAutofit/>
          </a:bodyPr>
          <a:lstStyle/>
          <a:p>
            <a:pPr algn="just" eaLnBrk="1" hangingPunct="1">
              <a:lnSpc>
                <a:spcPct val="90000"/>
              </a:lnSpc>
            </a:pPr>
            <a:r>
              <a:rPr lang="ar-SA" sz="4400" b="1" dirty="0" smtClean="0">
                <a:solidFill>
                  <a:srgbClr val="1F1E00"/>
                </a:solidFill>
                <a:cs typeface="B Mitra" pitchFamily="2" charset="-78"/>
              </a:rPr>
              <a:t>كسي است كه در جامعه اش بواسطه تفاوتي كه در ظاهر و يا رفتارش دارد با محدوديتي عملكردي يا فعاليتي، مورد توجه قرار ميگيرد و يا رسما چنين تشخيص داده شده است.</a:t>
            </a:r>
          </a:p>
          <a:p>
            <a:pPr eaLnBrk="1" hangingPunct="1">
              <a:lnSpc>
                <a:spcPct val="90000"/>
              </a:lnSpc>
              <a:buFont typeface="Wingdings 2" pitchFamily="18" charset="2"/>
              <a:buNone/>
            </a:pPr>
            <a:endParaRPr lang="en-US" sz="4000" b="1" dirty="0" smtClean="0">
              <a:solidFill>
                <a:srgbClr val="1F1E00"/>
              </a:solidFill>
              <a:cs typeface="B Mitra" pitchFamily="2" charset="-78"/>
            </a:endParaRPr>
          </a:p>
        </p:txBody>
      </p:sp>
      <p:sp>
        <p:nvSpPr>
          <p:cNvPr id="36866" name="Rectangle 2"/>
          <p:cNvSpPr>
            <a:spLocks noGrp="1" noChangeArrowheads="1"/>
          </p:cNvSpPr>
          <p:nvPr>
            <p:ph type="title"/>
          </p:nvPr>
        </p:nvSpPr>
        <p:spPr/>
        <p:txBody>
          <a:bodyPr/>
          <a:lstStyle/>
          <a:p>
            <a:r>
              <a:rPr lang="fa-IR" sz="4000" b="1" dirty="0" smtClean="0">
                <a:solidFill>
                  <a:srgbClr val="7B9899"/>
                </a:solidFill>
                <a:cs typeface="B Mitra" pitchFamily="2" charset="-78"/>
              </a:rPr>
              <a:t>فرد دارای ناتوانی</a:t>
            </a:r>
            <a:endParaRPr lang="en-US" sz="3700" b="1" dirty="0" smtClean="0">
              <a:solidFill>
                <a:schemeClr val="bg1">
                  <a:lumMod val="65000"/>
                </a:schemeClr>
              </a:solidFill>
              <a:cs typeface="B Mitra" pitchFamily="2" charset="-78"/>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714375" y="428625"/>
            <a:ext cx="7772400" cy="571500"/>
          </a:xfrm>
        </p:spPr>
        <p:txBody>
          <a:bodyPr/>
          <a:lstStyle/>
          <a:p>
            <a:pPr algn="r" eaLnBrk="1" hangingPunct="1"/>
            <a:r>
              <a:rPr lang="fa-IR" b="1" dirty="0" smtClean="0">
                <a:cs typeface="B Mitra" pitchFamily="2" charset="-78"/>
              </a:rPr>
              <a:t>ملاحظات طراحی معماری</a:t>
            </a:r>
          </a:p>
        </p:txBody>
      </p:sp>
      <p:sp>
        <p:nvSpPr>
          <p:cNvPr id="67587" name="Content Placeholder 2"/>
          <p:cNvSpPr>
            <a:spLocks noGrp="1"/>
          </p:cNvSpPr>
          <p:nvPr>
            <p:ph sz="quarter" idx="13"/>
          </p:nvPr>
        </p:nvSpPr>
        <p:spPr>
          <a:xfrm>
            <a:off x="357158" y="2071678"/>
            <a:ext cx="4572032" cy="4114800"/>
          </a:xfrm>
        </p:spPr>
        <p:txBody>
          <a:bodyPr/>
          <a:lstStyle/>
          <a:p>
            <a:pPr algn="r" eaLnBrk="1" hangingPunct="1">
              <a:lnSpc>
                <a:spcPct val="90000"/>
              </a:lnSpc>
            </a:pPr>
            <a:r>
              <a:rPr lang="en-US" sz="3200" b="1" dirty="0" smtClean="0">
                <a:cs typeface="B Mitra" pitchFamily="2" charset="-78"/>
              </a:rPr>
              <a:t> </a:t>
            </a:r>
            <a:r>
              <a:rPr lang="fa-IR" sz="3200" b="1" dirty="0" smtClean="0">
                <a:cs typeface="B Mitra" pitchFamily="2" charset="-78"/>
              </a:rPr>
              <a:t>ملاحظات ساختمانی</a:t>
            </a:r>
            <a:r>
              <a:rPr lang="en-US" sz="3200" b="1" dirty="0" smtClean="0">
                <a:cs typeface="B Mitra" pitchFamily="2" charset="-78"/>
              </a:rPr>
              <a:t>: </a:t>
            </a:r>
          </a:p>
          <a:p>
            <a:pPr lvl="1" algn="r" eaLnBrk="1" hangingPunct="1">
              <a:lnSpc>
                <a:spcPct val="90000"/>
              </a:lnSpc>
            </a:pPr>
            <a:r>
              <a:rPr lang="fa-IR" sz="2800" b="1" dirty="0" smtClean="0">
                <a:cs typeface="B Mitra" pitchFamily="2" charset="-78"/>
              </a:rPr>
              <a:t>ساختمان های عمومی</a:t>
            </a:r>
            <a:endParaRPr lang="en-US" sz="2800" b="1" dirty="0" smtClean="0">
              <a:cs typeface="B Mitra" pitchFamily="2" charset="-78"/>
            </a:endParaRPr>
          </a:p>
          <a:p>
            <a:pPr lvl="1" algn="r" eaLnBrk="1" hangingPunct="1">
              <a:lnSpc>
                <a:spcPct val="90000"/>
              </a:lnSpc>
            </a:pPr>
            <a:r>
              <a:rPr lang="fa-IR" sz="2800" b="1" dirty="0" smtClean="0">
                <a:cs typeface="B Mitra" pitchFamily="2" charset="-78"/>
              </a:rPr>
              <a:t>ساختمانهای خصوصی که به عموم مردم خدمت ارائه می کنند</a:t>
            </a:r>
          </a:p>
          <a:p>
            <a:pPr lvl="1" algn="r" eaLnBrk="1" hangingPunct="1">
              <a:lnSpc>
                <a:spcPct val="90000"/>
              </a:lnSpc>
            </a:pPr>
            <a:r>
              <a:rPr lang="fa-IR" sz="2800" b="1" dirty="0" smtClean="0">
                <a:cs typeface="B Mitra" pitchFamily="2" charset="-78"/>
              </a:rPr>
              <a:t>بخش های عمومی از مجموعه های آپارتمان های مسکونی</a:t>
            </a:r>
            <a:endParaRPr lang="en-US" sz="2800" b="1" dirty="0" smtClean="0">
              <a:cs typeface="B Mitra" pitchFamily="2" charset="-78"/>
            </a:endParaRPr>
          </a:p>
        </p:txBody>
      </p:sp>
      <p:sp>
        <p:nvSpPr>
          <p:cNvPr id="4" name="Content Placeholder 3"/>
          <p:cNvSpPr>
            <a:spLocks noGrp="1"/>
          </p:cNvSpPr>
          <p:nvPr>
            <p:ph sz="quarter" idx="14"/>
          </p:nvPr>
        </p:nvSpPr>
        <p:spPr>
          <a:xfrm>
            <a:off x="4499992" y="1988840"/>
            <a:ext cx="4286250" cy="4525963"/>
          </a:xfrm>
        </p:spPr>
        <p:txBody>
          <a:bodyPr>
            <a:normAutofit/>
          </a:bodyPr>
          <a:lstStyle/>
          <a:p>
            <a:pPr eaLnBrk="1" hangingPunct="1">
              <a:defRPr/>
            </a:pPr>
            <a:r>
              <a:rPr lang="en-US" sz="2800" b="1" dirty="0" smtClean="0">
                <a:cs typeface="B Mitra" pitchFamily="2" charset="-78"/>
              </a:rPr>
              <a:t> </a:t>
            </a:r>
            <a:r>
              <a:rPr lang="fa-IR" sz="2800" b="1" dirty="0" smtClean="0">
                <a:cs typeface="B Mitra" pitchFamily="2" charset="-78"/>
              </a:rPr>
              <a:t>سطوح شیب دار</a:t>
            </a:r>
            <a:endParaRPr lang="en-US" sz="2800" b="1" dirty="0" smtClean="0">
              <a:cs typeface="B Mitra" pitchFamily="2" charset="-78"/>
            </a:endParaRPr>
          </a:p>
          <a:p>
            <a:pPr eaLnBrk="1" hangingPunct="1">
              <a:defRPr/>
            </a:pPr>
            <a:r>
              <a:rPr lang="en-US" sz="2800" b="1" dirty="0" smtClean="0">
                <a:cs typeface="B Mitra" pitchFamily="2" charset="-78"/>
              </a:rPr>
              <a:t> </a:t>
            </a:r>
            <a:r>
              <a:rPr lang="fa-IR" sz="2800" b="1" dirty="0" smtClean="0">
                <a:cs typeface="B Mitra" pitchFamily="2" charset="-78"/>
              </a:rPr>
              <a:t>ورودی ها</a:t>
            </a:r>
            <a:endParaRPr lang="en-US" sz="2800" b="1" dirty="0" smtClean="0">
              <a:cs typeface="B Mitra" pitchFamily="2" charset="-78"/>
            </a:endParaRPr>
          </a:p>
          <a:p>
            <a:pPr eaLnBrk="1" hangingPunct="1">
              <a:defRPr/>
            </a:pPr>
            <a:r>
              <a:rPr lang="en-US" sz="2800" b="1" dirty="0" smtClean="0">
                <a:cs typeface="B Mitra" pitchFamily="2" charset="-78"/>
              </a:rPr>
              <a:t> </a:t>
            </a:r>
            <a:r>
              <a:rPr lang="fa-IR" sz="2800" b="1" dirty="0" smtClean="0">
                <a:cs typeface="B Mitra" pitchFamily="2" charset="-78"/>
              </a:rPr>
              <a:t>راهروها</a:t>
            </a:r>
            <a:endParaRPr lang="en-US" sz="2800" b="1" dirty="0" smtClean="0">
              <a:cs typeface="B Mitra" pitchFamily="2" charset="-78"/>
            </a:endParaRPr>
          </a:p>
          <a:p>
            <a:pPr eaLnBrk="1" hangingPunct="1">
              <a:defRPr/>
            </a:pPr>
            <a:r>
              <a:rPr lang="fa-IR" sz="2800" b="1" dirty="0" smtClean="0">
                <a:cs typeface="B Mitra" pitchFamily="2" charset="-78"/>
              </a:rPr>
              <a:t>بالابرها و آسانسورها</a:t>
            </a:r>
            <a:endParaRPr lang="en-US" sz="2800" b="1" dirty="0" smtClean="0">
              <a:cs typeface="B Mitra" pitchFamily="2" charset="-78"/>
            </a:endParaRPr>
          </a:p>
          <a:p>
            <a:pPr eaLnBrk="1" hangingPunct="1">
              <a:defRPr/>
            </a:pPr>
            <a:r>
              <a:rPr lang="en-US" sz="2800" b="1" dirty="0" smtClean="0">
                <a:cs typeface="B Mitra" pitchFamily="2" charset="-78"/>
              </a:rPr>
              <a:t> </a:t>
            </a:r>
            <a:r>
              <a:rPr lang="fa-IR" sz="2800" b="1" dirty="0" smtClean="0">
                <a:cs typeface="B Mitra" pitchFamily="2" charset="-78"/>
              </a:rPr>
              <a:t>پله ها</a:t>
            </a:r>
            <a:endParaRPr lang="en-US" sz="2800" b="1" dirty="0" smtClean="0">
              <a:cs typeface="B Mitra" pitchFamily="2" charset="-78"/>
            </a:endParaRPr>
          </a:p>
          <a:p>
            <a:pPr eaLnBrk="1" hangingPunct="1">
              <a:defRPr/>
            </a:pPr>
            <a:r>
              <a:rPr lang="en-US" sz="2800" b="1" dirty="0" smtClean="0">
                <a:cs typeface="B Mitra" pitchFamily="2" charset="-78"/>
              </a:rPr>
              <a:t> </a:t>
            </a:r>
            <a:r>
              <a:rPr lang="fa-IR" sz="2800" b="1" dirty="0" smtClean="0">
                <a:cs typeface="B Mitra" pitchFamily="2" charset="-78"/>
              </a:rPr>
              <a:t>درها</a:t>
            </a:r>
            <a:endParaRPr lang="en-US" sz="2800" b="1" dirty="0" smtClean="0">
              <a:cs typeface="B Mitra" pitchFamily="2" charset="-78"/>
            </a:endParaRPr>
          </a:p>
          <a:p>
            <a:pPr eaLnBrk="1" hangingPunct="1">
              <a:defRPr/>
            </a:pPr>
            <a:r>
              <a:rPr lang="en-US" sz="2800" b="1" dirty="0" smtClean="0">
                <a:cs typeface="B Mitra" pitchFamily="2" charset="-78"/>
              </a:rPr>
              <a:t> </a:t>
            </a:r>
            <a:r>
              <a:rPr lang="fa-IR" sz="2800" b="1" dirty="0" smtClean="0">
                <a:cs typeface="B Mitra" pitchFamily="2" charset="-78"/>
              </a:rPr>
              <a:t>علامت ها</a:t>
            </a:r>
            <a:endParaRPr lang="en-US" sz="2800" b="1" dirty="0" smtClean="0">
              <a:cs typeface="B Mitra" pitchFamily="2" charset="-78"/>
            </a:endParaRPr>
          </a:p>
          <a:p>
            <a:pPr eaLnBrk="1" hangingPunct="1">
              <a:defRPr/>
            </a:pPr>
            <a:r>
              <a:rPr lang="en-US" sz="2800" b="1" dirty="0" smtClean="0">
                <a:cs typeface="B Mitra" pitchFamily="2" charset="-78"/>
              </a:rPr>
              <a:t> </a:t>
            </a:r>
            <a:r>
              <a:rPr lang="fa-IR" sz="2800" b="1" dirty="0" smtClean="0">
                <a:cs typeface="B Mitra" pitchFamily="2" charset="-78"/>
              </a:rPr>
              <a:t>توالت ها</a:t>
            </a:r>
            <a:endParaRPr lang="en-US" sz="2800" b="1" dirty="0" smtClean="0">
              <a:cs typeface="B Mitra" pitchFamily="2" charset="-78"/>
            </a:endParaRPr>
          </a:p>
          <a:p>
            <a:pPr eaLnBrk="1" hangingPunct="1">
              <a:defRPr/>
            </a:pPr>
            <a:endParaRPr lang="fa-IR" sz="2800" b="1" dirty="0">
              <a:cs typeface="B Mitra" pitchFamily="2" charset="-78"/>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0" y="214313"/>
            <a:ext cx="7772400" cy="681037"/>
          </a:xfrm>
        </p:spPr>
        <p:txBody>
          <a:bodyPr/>
          <a:lstStyle/>
          <a:p>
            <a:pPr eaLnBrk="1" hangingPunct="1">
              <a:defRPr/>
            </a:pPr>
            <a:r>
              <a:rPr lang="ar-SA" sz="4000" b="1" i="1" dirty="0" smtClean="0">
                <a:solidFill>
                  <a:srgbClr val="CC0000"/>
                </a:solidFill>
                <a:effectLst>
                  <a:outerShdw blurRad="38100" dist="38100" dir="2700000" algn="tl">
                    <a:srgbClr val="000000"/>
                  </a:outerShdw>
                </a:effectLst>
                <a:cs typeface="B Mitra" pitchFamily="2" charset="-78"/>
              </a:rPr>
              <a:t>معلوليت شهر</a:t>
            </a:r>
            <a:endParaRPr lang="en-US" sz="4000" b="1" i="1" dirty="0" smtClean="0">
              <a:solidFill>
                <a:srgbClr val="CC0000"/>
              </a:solidFill>
              <a:effectLst>
                <a:outerShdw blurRad="38100" dist="38100" dir="2700000" algn="tl">
                  <a:srgbClr val="000000"/>
                </a:outerShdw>
              </a:effectLst>
              <a:cs typeface="B Mitra" pitchFamily="2" charset="-78"/>
            </a:endParaRPr>
          </a:p>
        </p:txBody>
      </p:sp>
      <p:sp>
        <p:nvSpPr>
          <p:cNvPr id="76803" name="Rectangle 3"/>
          <p:cNvSpPr>
            <a:spLocks noGrp="1" noChangeArrowheads="1"/>
          </p:cNvSpPr>
          <p:nvPr>
            <p:ph type="body" idx="4294967295"/>
          </p:nvPr>
        </p:nvSpPr>
        <p:spPr>
          <a:xfrm>
            <a:off x="533400" y="1071563"/>
            <a:ext cx="8610600" cy="2500312"/>
          </a:xfrm>
        </p:spPr>
        <p:txBody>
          <a:bodyPr>
            <a:normAutofit fontScale="92500" lnSpcReduction="20000"/>
          </a:bodyPr>
          <a:lstStyle/>
          <a:p>
            <a:pPr eaLnBrk="1" hangingPunct="1"/>
            <a:r>
              <a:rPr lang="ar-SA" sz="2800" b="1" smtClean="0">
                <a:solidFill>
                  <a:srgbClr val="0033CC"/>
                </a:solidFill>
                <a:cs typeface="B Mitra" pitchFamily="2" charset="-78"/>
              </a:rPr>
              <a:t>توانايي معلولين در دسترسي آسان به تسهيلات و فضاي هاي شهري در واقع نه به خاطر معلوليت آنان بلكه به لحاظ </a:t>
            </a:r>
            <a:r>
              <a:rPr lang="ar-SA" sz="2800" b="1" smtClean="0">
                <a:solidFill>
                  <a:schemeClr val="tx2"/>
                </a:solidFill>
                <a:cs typeface="B Mitra" pitchFamily="2" charset="-78"/>
              </a:rPr>
              <a:t>معلوليت اجتماع و ناتواني آن</a:t>
            </a:r>
            <a:r>
              <a:rPr lang="ar-SA" sz="2800" b="1" smtClean="0">
                <a:solidFill>
                  <a:srgbClr val="0033CC"/>
                </a:solidFill>
                <a:cs typeface="B Mitra" pitchFamily="2" charset="-78"/>
              </a:rPr>
              <a:t> در سازگاري امكانات فضاهاي شهري با نيازهاي معلولين مي باشد </a:t>
            </a:r>
            <a:r>
              <a:rPr lang="fa-IR" sz="2800" b="1" smtClean="0">
                <a:solidFill>
                  <a:srgbClr val="0033CC"/>
                </a:solidFill>
                <a:cs typeface="B Mitra" pitchFamily="2" charset="-78"/>
              </a:rPr>
              <a:t>.</a:t>
            </a:r>
          </a:p>
          <a:p>
            <a:pPr eaLnBrk="1" hangingPunct="1"/>
            <a:r>
              <a:rPr lang="ar-SA" sz="2800" b="1" smtClean="0">
                <a:solidFill>
                  <a:srgbClr val="0033CC"/>
                </a:solidFill>
                <a:cs typeface="B Mitra" pitchFamily="2" charset="-78"/>
              </a:rPr>
              <a:t> جامعه ما ناگزير از پرداختن بصورت جدي به اين مسئله مهم و انديشيدن تمهيدات منطقي و عملي در رفع مشكلات فضاهاي شهري و اجراي دقيق آنها براي بهرمند ي هر چه بيشتر از نيروها و استعدادهاي شكفته نشده معلولين است </a:t>
            </a:r>
            <a:endParaRPr lang="en-US" sz="2800" b="1" smtClean="0">
              <a:solidFill>
                <a:srgbClr val="0033CC"/>
              </a:solidFill>
              <a:cs typeface="B Mitra" pitchFamily="2" charset="-78"/>
            </a:endParaRPr>
          </a:p>
        </p:txBody>
      </p:sp>
      <p:pic>
        <p:nvPicPr>
          <p:cNvPr id="76804" name="Picture 4" descr="c46da903d2f14f1f91e321b044cd62e7"/>
          <p:cNvPicPr>
            <a:picLocks noChangeAspect="1" noChangeArrowheads="1"/>
          </p:cNvPicPr>
          <p:nvPr/>
        </p:nvPicPr>
        <p:blipFill>
          <a:blip r:embed="rId3" cstate="print"/>
          <a:srcRect/>
          <a:stretch>
            <a:fillRect/>
          </a:stretch>
        </p:blipFill>
        <p:spPr bwMode="auto">
          <a:xfrm>
            <a:off x="2071688" y="3875088"/>
            <a:ext cx="4981575" cy="2982912"/>
          </a:xfrm>
          <a:prstGeom prst="rect">
            <a:avLst/>
          </a:prstGeom>
          <a:noFill/>
          <a:ln w="9525">
            <a:noFill/>
            <a:miter lim="800000"/>
            <a:headEnd/>
            <a:tailEnd/>
          </a:ln>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08"/>
          <p:cNvPicPr>
            <a:picLocks noChangeAspect="1" noChangeArrowheads="1"/>
          </p:cNvPicPr>
          <p:nvPr/>
        </p:nvPicPr>
        <p:blipFill>
          <a:blip r:embed="rId3" cstate="print"/>
          <a:srcRect/>
          <a:stretch>
            <a:fillRect/>
          </a:stretch>
        </p:blipFill>
        <p:spPr bwMode="auto">
          <a:xfrm>
            <a:off x="857250" y="1214438"/>
            <a:ext cx="7467600" cy="5184775"/>
          </a:xfrm>
          <a:prstGeom prst="rect">
            <a:avLst/>
          </a:prstGeom>
          <a:noFill/>
          <a:ln w="9525">
            <a:noFill/>
            <a:miter lim="800000"/>
            <a:headEnd/>
            <a:tailEnd/>
          </a:ln>
        </p:spPr>
      </p:pic>
      <p:sp>
        <p:nvSpPr>
          <p:cNvPr id="41987" name="Rectangle 3"/>
          <p:cNvSpPr>
            <a:spLocks noChangeArrowheads="1"/>
          </p:cNvSpPr>
          <p:nvPr/>
        </p:nvSpPr>
        <p:spPr bwMode="auto">
          <a:xfrm>
            <a:off x="1428750" y="428625"/>
            <a:ext cx="5705475" cy="762000"/>
          </a:xfrm>
          <a:prstGeom prst="rect">
            <a:avLst/>
          </a:prstGeom>
          <a:noFill/>
          <a:ln w="9525">
            <a:noFill/>
            <a:miter lim="800000"/>
            <a:headEnd/>
            <a:tailEnd/>
          </a:ln>
          <a:effectLst/>
        </p:spPr>
        <p:txBody>
          <a:bodyPr wrap="none">
            <a:spAutoFit/>
          </a:bodyPr>
          <a:lstStyle/>
          <a:p>
            <a:pPr algn="ctr">
              <a:spcBef>
                <a:spcPct val="20000"/>
              </a:spcBef>
              <a:defRPr/>
            </a:pPr>
            <a:r>
              <a:rPr lang="ar-SA" sz="4400" b="1" dirty="0">
                <a:solidFill>
                  <a:srgbClr val="800000"/>
                </a:solidFill>
                <a:effectLst>
                  <a:outerShdw blurRad="38100" dist="38100" dir="2700000" algn="tl">
                    <a:srgbClr val="000000"/>
                  </a:outerShdw>
                </a:effectLst>
                <a:latin typeface="Arial" pitchFamily="34" charset="0"/>
                <a:cs typeface="Titr" pitchFamily="2" charset="-78"/>
              </a:rPr>
              <a:t>سطح شيب دار غير استاندارد</a:t>
            </a:r>
            <a:endParaRPr lang="en-US" sz="4400" b="1" dirty="0">
              <a:solidFill>
                <a:srgbClr val="800000"/>
              </a:solidFill>
              <a:effectLst>
                <a:outerShdw blurRad="38100" dist="38100" dir="2700000" algn="tl">
                  <a:srgbClr val="000000"/>
                </a:outerShdw>
              </a:effectLst>
              <a:latin typeface="Arial" pitchFamily="34" charset="0"/>
              <a:cs typeface="Titr" pitchFamily="2" charset="-78"/>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12"/>
          <p:cNvPicPr>
            <a:picLocks noChangeAspect="1" noChangeArrowheads="1"/>
          </p:cNvPicPr>
          <p:nvPr/>
        </p:nvPicPr>
        <p:blipFill>
          <a:blip r:embed="rId3" cstate="print"/>
          <a:srcRect/>
          <a:stretch>
            <a:fillRect/>
          </a:stretch>
        </p:blipFill>
        <p:spPr bwMode="auto">
          <a:xfrm>
            <a:off x="785813" y="1071563"/>
            <a:ext cx="7470775" cy="5191125"/>
          </a:xfrm>
          <a:prstGeom prst="rect">
            <a:avLst/>
          </a:prstGeom>
          <a:noFill/>
          <a:ln w="9525">
            <a:noFill/>
            <a:miter lim="800000"/>
            <a:headEnd/>
            <a:tailEnd/>
          </a:ln>
        </p:spPr>
      </p:pic>
      <p:sp>
        <p:nvSpPr>
          <p:cNvPr id="43011" name="Rectangle 3"/>
          <p:cNvSpPr>
            <a:spLocks noChangeArrowheads="1"/>
          </p:cNvSpPr>
          <p:nvPr/>
        </p:nvSpPr>
        <p:spPr bwMode="auto">
          <a:xfrm>
            <a:off x="2143125" y="214313"/>
            <a:ext cx="4933950" cy="762000"/>
          </a:xfrm>
          <a:prstGeom prst="rect">
            <a:avLst/>
          </a:prstGeom>
          <a:noFill/>
          <a:ln w="9525">
            <a:noFill/>
            <a:miter lim="800000"/>
            <a:headEnd/>
            <a:tailEnd/>
          </a:ln>
          <a:effectLst/>
        </p:spPr>
        <p:txBody>
          <a:bodyPr wrap="none">
            <a:spAutoFit/>
          </a:bodyPr>
          <a:lstStyle/>
          <a:p>
            <a:pPr algn="ctr">
              <a:spcBef>
                <a:spcPct val="20000"/>
              </a:spcBef>
              <a:defRPr/>
            </a:pPr>
            <a:r>
              <a:rPr lang="ar-SA" sz="4400" b="1" dirty="0">
                <a:solidFill>
                  <a:srgbClr val="336600"/>
                </a:solidFill>
                <a:effectLst>
                  <a:outerShdw blurRad="38100" dist="38100" dir="2700000" algn="tl">
                    <a:srgbClr val="000000"/>
                  </a:outerShdw>
                </a:effectLst>
                <a:latin typeface="Arial" pitchFamily="34" charset="0"/>
                <a:cs typeface="Titr" pitchFamily="2" charset="-78"/>
              </a:rPr>
              <a:t>سطح شيب دار استاندارد</a:t>
            </a:r>
            <a:endParaRPr lang="en-US" sz="4400" b="1" dirty="0">
              <a:solidFill>
                <a:srgbClr val="336600"/>
              </a:solidFill>
              <a:effectLst>
                <a:outerShdw blurRad="38100" dist="38100" dir="2700000" algn="tl">
                  <a:srgbClr val="000000"/>
                </a:outerShdw>
              </a:effectLst>
              <a:latin typeface="Arial" pitchFamily="34" charset="0"/>
              <a:cs typeface="Titr" pitchFamily="2" charset="-78"/>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opy of 10"/>
          <p:cNvPicPr>
            <a:picLocks noChangeAspect="1" noChangeArrowheads="1"/>
          </p:cNvPicPr>
          <p:nvPr/>
        </p:nvPicPr>
        <p:blipFill>
          <a:blip r:embed="rId3" cstate="print"/>
          <a:srcRect/>
          <a:stretch>
            <a:fillRect/>
          </a:stretch>
        </p:blipFill>
        <p:spPr bwMode="auto">
          <a:xfrm>
            <a:off x="500063" y="2786063"/>
            <a:ext cx="4489450" cy="3117850"/>
          </a:xfrm>
          <a:prstGeom prst="rect">
            <a:avLst/>
          </a:prstGeom>
          <a:noFill/>
          <a:ln w="9525">
            <a:noFill/>
            <a:miter lim="800000"/>
            <a:headEnd/>
            <a:tailEnd/>
          </a:ln>
        </p:spPr>
      </p:pic>
      <p:pic>
        <p:nvPicPr>
          <p:cNvPr id="98307" name="Picture 3" descr="13"/>
          <p:cNvPicPr>
            <a:picLocks noChangeAspect="1" noChangeArrowheads="1"/>
          </p:cNvPicPr>
          <p:nvPr/>
        </p:nvPicPr>
        <p:blipFill>
          <a:blip r:embed="rId4" cstate="print"/>
          <a:srcRect/>
          <a:stretch>
            <a:fillRect/>
          </a:stretch>
        </p:blipFill>
        <p:spPr bwMode="auto">
          <a:xfrm>
            <a:off x="4270375" y="152400"/>
            <a:ext cx="4416425" cy="3044825"/>
          </a:xfrm>
          <a:prstGeom prst="rect">
            <a:avLst/>
          </a:prstGeom>
          <a:noFill/>
          <a:ln w="9525">
            <a:noFill/>
            <a:miter lim="800000"/>
            <a:headEnd/>
            <a:tailEnd/>
          </a:ln>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descr="G:\شهر بدون مانع کنگره سلامت شهری 89\ax\sh2.JPG"/>
          <p:cNvPicPr>
            <a:picLocks noChangeAspect="1" noChangeArrowheads="1"/>
          </p:cNvPicPr>
          <p:nvPr/>
        </p:nvPicPr>
        <p:blipFill>
          <a:blip r:embed="rId3" cstate="print"/>
          <a:srcRect/>
          <a:stretch>
            <a:fillRect/>
          </a:stretch>
        </p:blipFill>
        <p:spPr bwMode="auto">
          <a:xfrm>
            <a:off x="571472" y="785794"/>
            <a:ext cx="7858180" cy="5214974"/>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descr="G:\شهر بدون مانع کنگره سلامت شهری 89\ax\sh4.JPG"/>
          <p:cNvPicPr>
            <a:picLocks noChangeAspect="1" noChangeArrowheads="1"/>
          </p:cNvPicPr>
          <p:nvPr/>
        </p:nvPicPr>
        <p:blipFill>
          <a:blip r:embed="rId3" cstate="print"/>
          <a:srcRect/>
          <a:stretch>
            <a:fillRect/>
          </a:stretch>
        </p:blipFill>
        <p:spPr bwMode="auto">
          <a:xfrm>
            <a:off x="634972" y="571480"/>
            <a:ext cx="7866118" cy="5786478"/>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descr="G:\شهر بدون مانع کنگره سلامت شهری 89\ax\u.JPG"/>
          <p:cNvPicPr>
            <a:picLocks noChangeAspect="1" noChangeArrowheads="1"/>
          </p:cNvPicPr>
          <p:nvPr/>
        </p:nvPicPr>
        <p:blipFill>
          <a:blip r:embed="rId3" cstate="print"/>
          <a:srcRect/>
          <a:stretch>
            <a:fillRect/>
          </a:stretch>
        </p:blipFill>
        <p:spPr bwMode="auto">
          <a:xfrm>
            <a:off x="762000" y="571500"/>
            <a:ext cx="7620000" cy="571500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3" name="Picture 3" descr="G:\شهر بدون مانع کنگره سلامت شهری 89\ax\u10.JPG"/>
          <p:cNvPicPr>
            <a:picLocks noChangeAspect="1" noChangeArrowheads="1"/>
          </p:cNvPicPr>
          <p:nvPr/>
        </p:nvPicPr>
        <p:blipFill>
          <a:blip r:embed="rId3" cstate="print"/>
          <a:srcRect/>
          <a:stretch>
            <a:fillRect/>
          </a:stretch>
        </p:blipFill>
        <p:spPr bwMode="auto">
          <a:xfrm>
            <a:off x="785786" y="357166"/>
            <a:ext cx="3214710" cy="6072230"/>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descr="G:\شهر بدون مانع کنگره سلامت شهری 89\ax\u4.JPG"/>
          <p:cNvPicPr>
            <a:picLocks noGrp="1" noChangeAspect="1" noChangeArrowheads="1"/>
          </p:cNvPicPr>
          <p:nvPr>
            <p:ph sz="quarter" idx="13"/>
          </p:nvPr>
        </p:nvPicPr>
        <p:blipFill>
          <a:blip r:embed="rId3" cstate="print"/>
          <a:srcRect/>
          <a:stretch>
            <a:fillRect/>
          </a:stretch>
        </p:blipFill>
        <p:spPr bwMode="auto">
          <a:xfrm>
            <a:off x="685800" y="928670"/>
            <a:ext cx="3803650" cy="5286412"/>
          </a:xfrm>
          <a:prstGeom prst="rect">
            <a:avLst/>
          </a:prstGeom>
          <a:noFill/>
        </p:spPr>
      </p:pic>
      <p:pic>
        <p:nvPicPr>
          <p:cNvPr id="185347" name="Picture 3" descr="G:\شهر بدون مانع کنگره سلامت شهری 89\ax\u5.JPG"/>
          <p:cNvPicPr>
            <a:picLocks noGrp="1" noChangeAspect="1" noChangeArrowheads="1"/>
          </p:cNvPicPr>
          <p:nvPr>
            <p:ph sz="quarter" idx="14"/>
          </p:nvPr>
        </p:nvPicPr>
        <p:blipFill>
          <a:blip r:embed="rId4" cstate="print"/>
          <a:srcRect/>
          <a:stretch>
            <a:fillRect/>
          </a:stretch>
        </p:blipFill>
        <p:spPr bwMode="auto">
          <a:xfrm>
            <a:off x="4645025" y="1000108"/>
            <a:ext cx="3803650" cy="514353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179512" y="2266528"/>
            <a:ext cx="8640960" cy="4258816"/>
          </a:xfrm>
        </p:spPr>
        <p:txBody>
          <a:bodyPr>
            <a:normAutofit fontScale="92500" lnSpcReduction="20000"/>
          </a:bodyPr>
          <a:lstStyle/>
          <a:p>
            <a:pPr eaLnBrk="1" hangingPunct="1">
              <a:lnSpc>
                <a:spcPct val="110000"/>
              </a:lnSpc>
              <a:defRPr/>
            </a:pPr>
            <a:r>
              <a:rPr lang="fa-IR" sz="4100" b="1" dirty="0" smtClean="0">
                <a:cs typeface="B Mitra" pitchFamily="2" charset="-78"/>
              </a:rPr>
              <a:t> بیش از 600 میلیون فرد دارای ناتوانی</a:t>
            </a:r>
            <a:endParaRPr lang="en-GB" sz="4100" b="1" dirty="0" smtClean="0">
              <a:cs typeface="B Mitra" pitchFamily="2" charset="-78"/>
            </a:endParaRPr>
          </a:p>
          <a:p>
            <a:pPr eaLnBrk="1" hangingPunct="1">
              <a:lnSpc>
                <a:spcPct val="110000"/>
              </a:lnSpc>
              <a:defRPr/>
            </a:pPr>
            <a:r>
              <a:rPr lang="fa-IR" sz="4100" b="1" dirty="0" smtClean="0">
                <a:cs typeface="B Mitra" pitchFamily="2" charset="-78"/>
              </a:rPr>
              <a:t> از هر 4 نفر سه نفر در کشورهای در حال توسعه زندگی میکنند</a:t>
            </a:r>
            <a:endParaRPr lang="en-GB" sz="4100" b="1" dirty="0" smtClean="0">
              <a:cs typeface="B Mitra" pitchFamily="2" charset="-78"/>
            </a:endParaRPr>
          </a:p>
          <a:p>
            <a:pPr eaLnBrk="1" hangingPunct="1">
              <a:lnSpc>
                <a:spcPct val="110000"/>
              </a:lnSpc>
              <a:defRPr/>
            </a:pPr>
            <a:r>
              <a:rPr lang="fa-IR" sz="4100" b="1" dirty="0" smtClean="0">
                <a:cs typeface="B Mitra" pitchFamily="2" charset="-78"/>
              </a:rPr>
              <a:t> یک نفر از هر 5 نفر فقیرترین افراد دنیا را تشکیل می دهند</a:t>
            </a:r>
            <a:endParaRPr lang="en-GB" sz="4100" b="1" dirty="0" smtClean="0">
              <a:cs typeface="B Mitra" pitchFamily="2" charset="-78"/>
            </a:endParaRPr>
          </a:p>
          <a:p>
            <a:pPr eaLnBrk="1" hangingPunct="1">
              <a:lnSpc>
                <a:spcPct val="110000"/>
              </a:lnSpc>
              <a:defRPr/>
            </a:pPr>
            <a:r>
              <a:rPr lang="fa-IR" sz="4100" b="1" dirty="0" smtClean="0">
                <a:cs typeface="B Mitra" pitchFamily="2" charset="-78"/>
              </a:rPr>
              <a:t> تنها یک تا دو درصد از کودکان دارای ناتوانی به آموزش دسترسی دارند</a:t>
            </a:r>
            <a:endParaRPr lang="en-GB" sz="4100" b="1" dirty="0" smtClean="0">
              <a:cs typeface="B Mitra" pitchFamily="2" charset="-78"/>
            </a:endParaRPr>
          </a:p>
        </p:txBody>
      </p:sp>
      <p:sp>
        <p:nvSpPr>
          <p:cNvPr id="33794" name="Rectangle 2"/>
          <p:cNvSpPr>
            <a:spLocks noGrp="1" noChangeArrowheads="1"/>
          </p:cNvSpPr>
          <p:nvPr>
            <p:ph type="title"/>
          </p:nvPr>
        </p:nvSpPr>
        <p:spPr>
          <a:xfrm>
            <a:off x="683568" y="548680"/>
            <a:ext cx="7772400" cy="857250"/>
          </a:xfrm>
        </p:spPr>
        <p:txBody>
          <a:bodyPr/>
          <a:lstStyle/>
          <a:p>
            <a:pPr rtl="0" eaLnBrk="1" hangingPunct="1"/>
            <a:r>
              <a:rPr lang="fa-IR" sz="5000" b="1" dirty="0" smtClean="0">
                <a:solidFill>
                  <a:srgbClr val="7B9899"/>
                </a:solidFill>
                <a:cs typeface="B Mitra" pitchFamily="2" charset="-78"/>
              </a:rPr>
              <a:t>حقایق</a:t>
            </a:r>
            <a:endParaRPr lang="en-GB" sz="5000" b="1" dirty="0" smtClean="0">
              <a:solidFill>
                <a:srgbClr val="7B9899"/>
              </a:solidFill>
              <a:cs typeface="B Mitra" pitchFamily="2" charset="-78"/>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G:\شهر بدون مانع کنگره سلامت شهری 89\ax\u6.JPG"/>
          <p:cNvPicPr>
            <a:picLocks noChangeAspect="1" noChangeArrowheads="1"/>
          </p:cNvPicPr>
          <p:nvPr/>
        </p:nvPicPr>
        <p:blipFill>
          <a:blip r:embed="rId3" cstate="print"/>
          <a:srcRect/>
          <a:stretch>
            <a:fillRect/>
          </a:stretch>
        </p:blipFill>
        <p:spPr bwMode="auto">
          <a:xfrm>
            <a:off x="1571604" y="214290"/>
            <a:ext cx="6000792" cy="6453206"/>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descr="G:\شهر بدون مانع کنگره سلامت شهری 89\ax\u8.JPG"/>
          <p:cNvPicPr>
            <a:picLocks noChangeAspect="1" noChangeArrowheads="1"/>
          </p:cNvPicPr>
          <p:nvPr/>
        </p:nvPicPr>
        <p:blipFill>
          <a:blip r:embed="rId3" cstate="print"/>
          <a:srcRect/>
          <a:stretch>
            <a:fillRect/>
          </a:stretch>
        </p:blipFill>
        <p:spPr bwMode="auto">
          <a:xfrm>
            <a:off x="0" y="0"/>
            <a:ext cx="9125873" cy="685800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522" name="Object 2"/>
          <p:cNvGraphicFramePr>
            <a:graphicFrameLocks noGrp="1" noChangeAspect="1"/>
          </p:cNvGraphicFramePr>
          <p:nvPr>
            <p:ph/>
          </p:nvPr>
        </p:nvGraphicFramePr>
        <p:xfrm>
          <a:off x="3517900" y="611188"/>
          <a:ext cx="2108200" cy="5483225"/>
        </p:xfrm>
        <a:graphic>
          <a:graphicData uri="http://schemas.openxmlformats.org/presentationml/2006/ole">
            <p:oleObj spid="_x0000_s188418" name="Bitmap Image" r:id="rId4" imgW="2534004" imgH="6590476" progId="PBrush">
              <p:embed/>
            </p:oleObj>
          </a:graphicData>
        </a:graphic>
      </p:graphicFrame>
      <p:sp>
        <p:nvSpPr>
          <p:cNvPr id="107523" name="Oval 3"/>
          <p:cNvSpPr>
            <a:spLocks noChangeArrowheads="1"/>
          </p:cNvSpPr>
          <p:nvPr/>
        </p:nvSpPr>
        <p:spPr bwMode="auto">
          <a:xfrm>
            <a:off x="6659563" y="5300663"/>
            <a:ext cx="1028700" cy="914400"/>
          </a:xfrm>
          <a:prstGeom prst="ellipse">
            <a:avLst/>
          </a:prstGeom>
          <a:noFill/>
          <a:ln w="38100" algn="in">
            <a:solidFill>
              <a:srgbClr val="0303D7"/>
            </a:solidFill>
            <a:prstDash val="dash"/>
            <a:round/>
            <a:headEnd/>
            <a:tailEnd/>
          </a:ln>
        </p:spPr>
        <p:txBody>
          <a:bodyPr lIns="36576" tIns="36576" rIns="36576" bIns="36576"/>
          <a:lstStyle/>
          <a:p>
            <a:endParaRPr lang="fa-IR"/>
          </a:p>
        </p:txBody>
      </p:sp>
      <p:sp>
        <p:nvSpPr>
          <p:cNvPr id="107524" name="Oval 4"/>
          <p:cNvSpPr>
            <a:spLocks noChangeArrowheads="1"/>
          </p:cNvSpPr>
          <p:nvPr/>
        </p:nvSpPr>
        <p:spPr bwMode="auto">
          <a:xfrm>
            <a:off x="6659563" y="2565400"/>
            <a:ext cx="1028700" cy="914400"/>
          </a:xfrm>
          <a:prstGeom prst="ellipse">
            <a:avLst/>
          </a:prstGeom>
          <a:noFill/>
          <a:ln w="38100" algn="in">
            <a:solidFill>
              <a:srgbClr val="0303D7"/>
            </a:solidFill>
            <a:prstDash val="dash"/>
            <a:round/>
            <a:headEnd/>
            <a:tailEnd/>
          </a:ln>
        </p:spPr>
        <p:txBody>
          <a:bodyPr lIns="36576" tIns="36576" rIns="36576" bIns="36576"/>
          <a:lstStyle/>
          <a:p>
            <a:endParaRPr lang="fa-IR"/>
          </a:p>
        </p:txBody>
      </p:sp>
      <p:sp>
        <p:nvSpPr>
          <p:cNvPr id="107525" name="Oval 5"/>
          <p:cNvSpPr>
            <a:spLocks noChangeArrowheads="1"/>
          </p:cNvSpPr>
          <p:nvPr/>
        </p:nvSpPr>
        <p:spPr bwMode="auto">
          <a:xfrm rot="584617">
            <a:off x="6948488" y="620713"/>
            <a:ext cx="914400" cy="1657350"/>
          </a:xfrm>
          <a:prstGeom prst="ellipse">
            <a:avLst/>
          </a:prstGeom>
          <a:noFill/>
          <a:ln w="38100" algn="in">
            <a:solidFill>
              <a:srgbClr val="0303D7"/>
            </a:solidFill>
            <a:prstDash val="dash"/>
            <a:round/>
            <a:headEnd/>
            <a:tailEnd/>
          </a:ln>
        </p:spPr>
        <p:txBody>
          <a:bodyPr lIns="36576" tIns="36576" rIns="36576" bIns="36576"/>
          <a:lstStyle/>
          <a:p>
            <a:endParaRPr lang="fa-IR"/>
          </a:p>
        </p:txBody>
      </p:sp>
      <p:sp>
        <p:nvSpPr>
          <p:cNvPr id="107527" name="AutoShape 7"/>
          <p:cNvSpPr>
            <a:spLocks noChangeArrowheads="1"/>
          </p:cNvSpPr>
          <p:nvPr/>
        </p:nvSpPr>
        <p:spPr bwMode="auto">
          <a:xfrm>
            <a:off x="8375650" y="714375"/>
            <a:ext cx="144463" cy="314325"/>
          </a:xfrm>
          <a:prstGeom prst="triangle">
            <a:avLst>
              <a:gd name="adj" fmla="val 50000"/>
            </a:avLst>
          </a:prstGeom>
          <a:solidFill>
            <a:srgbClr val="000000"/>
          </a:solidFill>
          <a:ln w="9525" algn="in">
            <a:solidFill>
              <a:srgbClr val="000000"/>
            </a:solidFill>
            <a:miter lim="800000"/>
            <a:headEnd/>
            <a:tailEnd/>
          </a:ln>
        </p:spPr>
        <p:txBody>
          <a:bodyPr lIns="36576" tIns="36576" rIns="36576" bIns="36576"/>
          <a:lstStyle/>
          <a:p>
            <a:endParaRPr lang="fa-IR"/>
          </a:p>
        </p:txBody>
      </p:sp>
      <p:sp>
        <p:nvSpPr>
          <p:cNvPr id="107528" name="Text Box 8"/>
          <p:cNvSpPr txBox="1">
            <a:spLocks noChangeArrowheads="1"/>
          </p:cNvSpPr>
          <p:nvPr/>
        </p:nvSpPr>
        <p:spPr bwMode="auto">
          <a:xfrm>
            <a:off x="8316913" y="981075"/>
            <a:ext cx="250825" cy="252413"/>
          </a:xfrm>
          <a:prstGeom prst="rect">
            <a:avLst/>
          </a:prstGeom>
          <a:noFill/>
          <a:ln w="9525" algn="in">
            <a:noFill/>
            <a:miter lim="800000"/>
            <a:headEnd/>
            <a:tailEnd/>
          </a:ln>
        </p:spPr>
        <p:txBody>
          <a:bodyPr lIns="36576" tIns="36576" rIns="36576" bIns="36576"/>
          <a:lstStyle/>
          <a:p>
            <a:r>
              <a:rPr lang="en-US" sz="1600" b="1">
                <a:solidFill>
                  <a:srgbClr val="000000"/>
                </a:solidFill>
              </a:rPr>
              <a:t>N</a:t>
            </a:r>
            <a:endParaRPr lang="en-US"/>
          </a:p>
        </p:txBody>
      </p:sp>
      <p:pic>
        <p:nvPicPr>
          <p:cNvPr id="107529" name="Picture 9" descr="030"/>
          <p:cNvPicPr>
            <a:picLocks noChangeAspect="1" noChangeArrowheads="1"/>
          </p:cNvPicPr>
          <p:nvPr/>
        </p:nvPicPr>
        <p:blipFill>
          <a:blip r:embed="rId5" cstate="print"/>
          <a:srcRect/>
          <a:stretch>
            <a:fillRect/>
          </a:stretch>
        </p:blipFill>
        <p:spPr bwMode="auto">
          <a:xfrm>
            <a:off x="2555875" y="1052513"/>
            <a:ext cx="2160588" cy="1439862"/>
          </a:xfrm>
          <a:prstGeom prst="rect">
            <a:avLst/>
          </a:prstGeom>
          <a:noFill/>
          <a:ln w="9525" algn="in">
            <a:noFill/>
            <a:miter lim="800000"/>
            <a:headEnd/>
            <a:tailEnd/>
          </a:ln>
        </p:spPr>
      </p:pic>
      <p:pic>
        <p:nvPicPr>
          <p:cNvPr id="107530" name="Picture 10" descr="032"/>
          <p:cNvPicPr>
            <a:picLocks noChangeAspect="1" noChangeArrowheads="1"/>
          </p:cNvPicPr>
          <p:nvPr/>
        </p:nvPicPr>
        <p:blipFill>
          <a:blip r:embed="rId6" cstate="print"/>
          <a:srcRect/>
          <a:stretch>
            <a:fillRect/>
          </a:stretch>
        </p:blipFill>
        <p:spPr bwMode="auto">
          <a:xfrm>
            <a:off x="539750" y="1412875"/>
            <a:ext cx="1968500" cy="2987675"/>
          </a:xfrm>
          <a:prstGeom prst="rect">
            <a:avLst/>
          </a:prstGeom>
          <a:noFill/>
          <a:ln w="9525" algn="in">
            <a:noFill/>
            <a:miter lim="800000"/>
            <a:headEnd/>
            <a:tailEnd/>
          </a:ln>
        </p:spPr>
      </p:pic>
      <p:sp>
        <p:nvSpPr>
          <p:cNvPr id="107531" name="Oval 11"/>
          <p:cNvSpPr>
            <a:spLocks noChangeArrowheads="1"/>
          </p:cNvSpPr>
          <p:nvPr/>
        </p:nvSpPr>
        <p:spPr bwMode="auto">
          <a:xfrm>
            <a:off x="755650" y="3103563"/>
            <a:ext cx="360363" cy="288925"/>
          </a:xfrm>
          <a:prstGeom prst="ellipse">
            <a:avLst/>
          </a:prstGeom>
          <a:noFill/>
          <a:ln w="16510" algn="in">
            <a:solidFill>
              <a:srgbClr val="FFCC00"/>
            </a:solidFill>
            <a:round/>
            <a:headEnd/>
            <a:tailEnd/>
          </a:ln>
        </p:spPr>
        <p:txBody>
          <a:bodyPr lIns="36576" tIns="36576" rIns="36576" bIns="36576"/>
          <a:lstStyle/>
          <a:p>
            <a:endParaRPr lang="fa-IR"/>
          </a:p>
        </p:txBody>
      </p:sp>
      <p:sp>
        <p:nvSpPr>
          <p:cNvPr id="107532" name="Oval 12"/>
          <p:cNvSpPr>
            <a:spLocks noChangeArrowheads="1"/>
          </p:cNvSpPr>
          <p:nvPr/>
        </p:nvSpPr>
        <p:spPr bwMode="auto">
          <a:xfrm>
            <a:off x="1295400" y="2528888"/>
            <a:ext cx="468313" cy="395287"/>
          </a:xfrm>
          <a:prstGeom prst="ellipse">
            <a:avLst/>
          </a:prstGeom>
          <a:noFill/>
          <a:ln w="16510" algn="in">
            <a:solidFill>
              <a:srgbClr val="FFCC00"/>
            </a:solidFill>
            <a:round/>
            <a:headEnd/>
            <a:tailEnd/>
          </a:ln>
        </p:spPr>
        <p:txBody>
          <a:bodyPr lIns="36576" tIns="36576" rIns="36576" bIns="36576"/>
          <a:lstStyle/>
          <a:p>
            <a:endParaRPr lang="fa-IR"/>
          </a:p>
        </p:txBody>
      </p:sp>
      <p:pic>
        <p:nvPicPr>
          <p:cNvPr id="107533" name="Picture 13" descr="034"/>
          <p:cNvPicPr>
            <a:picLocks noChangeAspect="1" noChangeArrowheads="1"/>
          </p:cNvPicPr>
          <p:nvPr/>
        </p:nvPicPr>
        <p:blipFill>
          <a:blip r:embed="rId7" cstate="print"/>
          <a:srcRect/>
          <a:stretch>
            <a:fillRect/>
          </a:stretch>
        </p:blipFill>
        <p:spPr bwMode="auto">
          <a:xfrm>
            <a:off x="2555875" y="2565400"/>
            <a:ext cx="2190750" cy="3155950"/>
          </a:xfrm>
          <a:prstGeom prst="rect">
            <a:avLst/>
          </a:prstGeom>
          <a:noFill/>
          <a:ln w="9525" algn="in">
            <a:noFill/>
            <a:miter lim="800000"/>
            <a:headEnd/>
            <a:tailEnd/>
          </a:ln>
        </p:spPr>
      </p:pic>
      <p:sp>
        <p:nvSpPr>
          <p:cNvPr id="107534" name="Oval 14"/>
          <p:cNvSpPr>
            <a:spLocks noChangeArrowheads="1"/>
          </p:cNvSpPr>
          <p:nvPr/>
        </p:nvSpPr>
        <p:spPr bwMode="auto">
          <a:xfrm>
            <a:off x="2951163" y="2994025"/>
            <a:ext cx="1339850" cy="1406525"/>
          </a:xfrm>
          <a:prstGeom prst="ellipse">
            <a:avLst/>
          </a:prstGeom>
          <a:noFill/>
          <a:ln w="16510" algn="in">
            <a:solidFill>
              <a:srgbClr val="FFCC00"/>
            </a:solidFill>
            <a:prstDash val="dash"/>
            <a:round/>
            <a:headEnd/>
            <a:tailEnd/>
          </a:ln>
        </p:spPr>
        <p:txBody>
          <a:bodyPr lIns="36576" tIns="36576" rIns="36576" bIns="36576"/>
          <a:lstStyle/>
          <a:p>
            <a:endParaRPr lang="fa-IR"/>
          </a:p>
        </p:txBody>
      </p:sp>
      <p:pic>
        <p:nvPicPr>
          <p:cNvPr id="107535" name="Picture 15" descr="031"/>
          <p:cNvPicPr>
            <a:picLocks noChangeAspect="1" noChangeArrowheads="1"/>
          </p:cNvPicPr>
          <p:nvPr/>
        </p:nvPicPr>
        <p:blipFill>
          <a:blip r:embed="rId8" cstate="print"/>
          <a:srcRect/>
          <a:stretch>
            <a:fillRect/>
          </a:stretch>
        </p:blipFill>
        <p:spPr bwMode="auto">
          <a:xfrm>
            <a:off x="539750" y="4581525"/>
            <a:ext cx="2773363" cy="1873250"/>
          </a:xfrm>
          <a:prstGeom prst="rect">
            <a:avLst/>
          </a:prstGeom>
          <a:noFill/>
          <a:ln w="9525" algn="in">
            <a:noFill/>
            <a:miter lim="800000"/>
            <a:headEnd/>
            <a:tailEnd/>
          </a:ln>
        </p:spPr>
      </p:pic>
      <p:sp>
        <p:nvSpPr>
          <p:cNvPr id="107536" name="Oval 16"/>
          <p:cNvSpPr>
            <a:spLocks noChangeArrowheads="1"/>
          </p:cNvSpPr>
          <p:nvPr/>
        </p:nvSpPr>
        <p:spPr bwMode="auto">
          <a:xfrm rot="3918294">
            <a:off x="1603375" y="5427663"/>
            <a:ext cx="898525" cy="1079500"/>
          </a:xfrm>
          <a:prstGeom prst="ellipse">
            <a:avLst/>
          </a:prstGeom>
          <a:noFill/>
          <a:ln w="9525" algn="in">
            <a:solidFill>
              <a:srgbClr val="FF0000"/>
            </a:solidFill>
            <a:round/>
            <a:headEnd/>
            <a:tailEnd/>
          </a:ln>
        </p:spPr>
        <p:txBody>
          <a:bodyPr lIns="36576" tIns="36576" rIns="36576" bIns="36576"/>
          <a:lstStyle/>
          <a:p>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522"/>
                                        </p:tgtEl>
                                        <p:attrNameLst>
                                          <p:attrName>style.visibility</p:attrName>
                                        </p:attrNameLst>
                                      </p:cBhvr>
                                      <p:to>
                                        <p:strVal val="visible"/>
                                      </p:to>
                                    </p:set>
                                    <p:animEffect transition="in" filter="fade">
                                      <p:cBhvr>
                                        <p:cTn id="7" dur="2000"/>
                                        <p:tgtEl>
                                          <p:spTgt spid="1075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7523"/>
                                        </p:tgtEl>
                                        <p:attrNameLst>
                                          <p:attrName>style.visibility</p:attrName>
                                        </p:attrNameLst>
                                      </p:cBhvr>
                                      <p:to>
                                        <p:strVal val="visible"/>
                                      </p:to>
                                    </p:set>
                                    <p:animEffect transition="in" filter="fade">
                                      <p:cBhvr>
                                        <p:cTn id="10" dur="2000"/>
                                        <p:tgtEl>
                                          <p:spTgt spid="1075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7524"/>
                                        </p:tgtEl>
                                        <p:attrNameLst>
                                          <p:attrName>style.visibility</p:attrName>
                                        </p:attrNameLst>
                                      </p:cBhvr>
                                      <p:to>
                                        <p:strVal val="visible"/>
                                      </p:to>
                                    </p:set>
                                    <p:animEffect transition="in" filter="fade">
                                      <p:cBhvr>
                                        <p:cTn id="13" dur="2000"/>
                                        <p:tgtEl>
                                          <p:spTgt spid="1075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7525"/>
                                        </p:tgtEl>
                                        <p:attrNameLst>
                                          <p:attrName>style.visibility</p:attrName>
                                        </p:attrNameLst>
                                      </p:cBhvr>
                                      <p:to>
                                        <p:strVal val="visible"/>
                                      </p:to>
                                    </p:set>
                                    <p:animEffect transition="in" filter="fade">
                                      <p:cBhvr>
                                        <p:cTn id="16" dur="2000"/>
                                        <p:tgtEl>
                                          <p:spTgt spid="1075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7527"/>
                                        </p:tgtEl>
                                        <p:attrNameLst>
                                          <p:attrName>style.visibility</p:attrName>
                                        </p:attrNameLst>
                                      </p:cBhvr>
                                      <p:to>
                                        <p:strVal val="visible"/>
                                      </p:to>
                                    </p:set>
                                    <p:animEffect transition="in" filter="fade">
                                      <p:cBhvr>
                                        <p:cTn id="19" dur="2000"/>
                                        <p:tgtEl>
                                          <p:spTgt spid="1075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7528"/>
                                        </p:tgtEl>
                                        <p:attrNameLst>
                                          <p:attrName>style.visibility</p:attrName>
                                        </p:attrNameLst>
                                      </p:cBhvr>
                                      <p:to>
                                        <p:strVal val="visible"/>
                                      </p:to>
                                    </p:set>
                                    <p:animEffect transition="in" filter="fade">
                                      <p:cBhvr>
                                        <p:cTn id="22" dur="2000"/>
                                        <p:tgtEl>
                                          <p:spTgt spid="107528"/>
                                        </p:tgtEl>
                                      </p:cBhvr>
                                    </p:animEffect>
                                  </p:childTnLst>
                                </p:cTn>
                              </p:par>
                              <p:par>
                                <p:cTn id="23" presetID="10" presetClass="entr" presetSubtype="0" fill="hold" nodeType="withEffect">
                                  <p:stCondLst>
                                    <p:cond delay="0"/>
                                  </p:stCondLst>
                                  <p:childTnLst>
                                    <p:set>
                                      <p:cBhvr>
                                        <p:cTn id="24" dur="1" fill="hold">
                                          <p:stCondLst>
                                            <p:cond delay="0"/>
                                          </p:stCondLst>
                                        </p:cTn>
                                        <p:tgtEl>
                                          <p:spTgt spid="107529"/>
                                        </p:tgtEl>
                                        <p:attrNameLst>
                                          <p:attrName>style.visibility</p:attrName>
                                        </p:attrNameLst>
                                      </p:cBhvr>
                                      <p:to>
                                        <p:strVal val="visible"/>
                                      </p:to>
                                    </p:set>
                                    <p:animEffect transition="in" filter="fade">
                                      <p:cBhvr>
                                        <p:cTn id="25" dur="2000"/>
                                        <p:tgtEl>
                                          <p:spTgt spid="107529"/>
                                        </p:tgtEl>
                                      </p:cBhvr>
                                    </p:animEffect>
                                  </p:childTnLst>
                                </p:cTn>
                              </p:par>
                              <p:par>
                                <p:cTn id="26" presetID="10" presetClass="entr" presetSubtype="0" fill="hold" nodeType="withEffect">
                                  <p:stCondLst>
                                    <p:cond delay="0"/>
                                  </p:stCondLst>
                                  <p:childTnLst>
                                    <p:set>
                                      <p:cBhvr>
                                        <p:cTn id="27" dur="1" fill="hold">
                                          <p:stCondLst>
                                            <p:cond delay="0"/>
                                          </p:stCondLst>
                                        </p:cTn>
                                        <p:tgtEl>
                                          <p:spTgt spid="107530"/>
                                        </p:tgtEl>
                                        <p:attrNameLst>
                                          <p:attrName>style.visibility</p:attrName>
                                        </p:attrNameLst>
                                      </p:cBhvr>
                                      <p:to>
                                        <p:strVal val="visible"/>
                                      </p:to>
                                    </p:set>
                                    <p:animEffect transition="in" filter="fade">
                                      <p:cBhvr>
                                        <p:cTn id="28" dur="2000"/>
                                        <p:tgtEl>
                                          <p:spTgt spid="10753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7531"/>
                                        </p:tgtEl>
                                        <p:attrNameLst>
                                          <p:attrName>style.visibility</p:attrName>
                                        </p:attrNameLst>
                                      </p:cBhvr>
                                      <p:to>
                                        <p:strVal val="visible"/>
                                      </p:to>
                                    </p:set>
                                    <p:animEffect transition="in" filter="fade">
                                      <p:cBhvr>
                                        <p:cTn id="31" dur="2000"/>
                                        <p:tgtEl>
                                          <p:spTgt spid="1075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7532"/>
                                        </p:tgtEl>
                                        <p:attrNameLst>
                                          <p:attrName>style.visibility</p:attrName>
                                        </p:attrNameLst>
                                      </p:cBhvr>
                                      <p:to>
                                        <p:strVal val="visible"/>
                                      </p:to>
                                    </p:set>
                                    <p:animEffect transition="in" filter="fade">
                                      <p:cBhvr>
                                        <p:cTn id="34" dur="2000"/>
                                        <p:tgtEl>
                                          <p:spTgt spid="107532"/>
                                        </p:tgtEl>
                                      </p:cBhvr>
                                    </p:animEffect>
                                  </p:childTnLst>
                                </p:cTn>
                              </p:par>
                              <p:par>
                                <p:cTn id="35" presetID="10" presetClass="entr" presetSubtype="0" fill="hold" nodeType="withEffect">
                                  <p:stCondLst>
                                    <p:cond delay="0"/>
                                  </p:stCondLst>
                                  <p:childTnLst>
                                    <p:set>
                                      <p:cBhvr>
                                        <p:cTn id="36" dur="1" fill="hold">
                                          <p:stCondLst>
                                            <p:cond delay="0"/>
                                          </p:stCondLst>
                                        </p:cTn>
                                        <p:tgtEl>
                                          <p:spTgt spid="107533"/>
                                        </p:tgtEl>
                                        <p:attrNameLst>
                                          <p:attrName>style.visibility</p:attrName>
                                        </p:attrNameLst>
                                      </p:cBhvr>
                                      <p:to>
                                        <p:strVal val="visible"/>
                                      </p:to>
                                    </p:set>
                                    <p:animEffect transition="in" filter="fade">
                                      <p:cBhvr>
                                        <p:cTn id="37" dur="2000"/>
                                        <p:tgtEl>
                                          <p:spTgt spid="10753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7534"/>
                                        </p:tgtEl>
                                        <p:attrNameLst>
                                          <p:attrName>style.visibility</p:attrName>
                                        </p:attrNameLst>
                                      </p:cBhvr>
                                      <p:to>
                                        <p:strVal val="visible"/>
                                      </p:to>
                                    </p:set>
                                    <p:animEffect transition="in" filter="fade">
                                      <p:cBhvr>
                                        <p:cTn id="40" dur="2000"/>
                                        <p:tgtEl>
                                          <p:spTgt spid="107534"/>
                                        </p:tgtEl>
                                      </p:cBhvr>
                                    </p:animEffect>
                                  </p:childTnLst>
                                </p:cTn>
                              </p:par>
                              <p:par>
                                <p:cTn id="41" presetID="10" presetClass="entr" presetSubtype="0" fill="hold" nodeType="withEffect">
                                  <p:stCondLst>
                                    <p:cond delay="0"/>
                                  </p:stCondLst>
                                  <p:childTnLst>
                                    <p:set>
                                      <p:cBhvr>
                                        <p:cTn id="42" dur="1" fill="hold">
                                          <p:stCondLst>
                                            <p:cond delay="0"/>
                                          </p:stCondLst>
                                        </p:cTn>
                                        <p:tgtEl>
                                          <p:spTgt spid="107535"/>
                                        </p:tgtEl>
                                        <p:attrNameLst>
                                          <p:attrName>style.visibility</p:attrName>
                                        </p:attrNameLst>
                                      </p:cBhvr>
                                      <p:to>
                                        <p:strVal val="visible"/>
                                      </p:to>
                                    </p:set>
                                    <p:animEffect transition="in" filter="fade">
                                      <p:cBhvr>
                                        <p:cTn id="43" dur="2000"/>
                                        <p:tgtEl>
                                          <p:spTgt spid="10753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7536"/>
                                        </p:tgtEl>
                                        <p:attrNameLst>
                                          <p:attrName>style.visibility</p:attrName>
                                        </p:attrNameLst>
                                      </p:cBhvr>
                                      <p:to>
                                        <p:strVal val="visible"/>
                                      </p:to>
                                    </p:set>
                                    <p:animEffect transition="in" filter="fade">
                                      <p:cBhvr>
                                        <p:cTn id="46" dur="2000"/>
                                        <p:tgtEl>
                                          <p:spTgt spid="107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animBg="1"/>
      <p:bldP spid="107524" grpId="0" animBg="1"/>
      <p:bldP spid="107525" grpId="0" animBg="1"/>
      <p:bldP spid="107527" grpId="0" animBg="1"/>
      <p:bldP spid="107528" grpId="0"/>
      <p:bldP spid="107531" grpId="0" animBg="1"/>
      <p:bldP spid="107532" grpId="0" animBg="1"/>
      <p:bldP spid="107534" grpId="0" animBg="1"/>
      <p:bldP spid="10753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006"/>
          <p:cNvPicPr>
            <a:picLocks noChangeAspect="1" noChangeArrowheads="1"/>
          </p:cNvPicPr>
          <p:nvPr/>
        </p:nvPicPr>
        <p:blipFill>
          <a:blip r:embed="rId3" cstate="print"/>
          <a:srcRect/>
          <a:stretch>
            <a:fillRect/>
          </a:stretch>
        </p:blipFill>
        <p:spPr bwMode="auto">
          <a:xfrm>
            <a:off x="1979613" y="1042988"/>
            <a:ext cx="2713037" cy="1804987"/>
          </a:xfrm>
          <a:prstGeom prst="rect">
            <a:avLst/>
          </a:prstGeom>
          <a:noFill/>
          <a:ln w="9525" algn="in">
            <a:noFill/>
            <a:miter lim="800000"/>
            <a:headEnd/>
            <a:tailEnd/>
          </a:ln>
        </p:spPr>
      </p:pic>
      <p:pic>
        <p:nvPicPr>
          <p:cNvPr id="110595" name="Picture 3" descr="005"/>
          <p:cNvPicPr>
            <a:picLocks noChangeAspect="1" noChangeArrowheads="1"/>
          </p:cNvPicPr>
          <p:nvPr/>
        </p:nvPicPr>
        <p:blipFill>
          <a:blip r:embed="rId4" cstate="print"/>
          <a:srcRect/>
          <a:stretch>
            <a:fillRect/>
          </a:stretch>
        </p:blipFill>
        <p:spPr bwMode="auto">
          <a:xfrm>
            <a:off x="4859338" y="1052513"/>
            <a:ext cx="2700337" cy="1763712"/>
          </a:xfrm>
          <a:prstGeom prst="rect">
            <a:avLst/>
          </a:prstGeom>
          <a:noFill/>
          <a:ln w="9525" algn="in">
            <a:noFill/>
            <a:miter lim="800000"/>
            <a:headEnd/>
            <a:tailEnd/>
          </a:ln>
        </p:spPr>
      </p:pic>
      <p:sp>
        <p:nvSpPr>
          <p:cNvPr id="110596" name="AutoShape 4"/>
          <p:cNvSpPr>
            <a:spLocks noChangeArrowheads="1"/>
          </p:cNvSpPr>
          <p:nvPr/>
        </p:nvSpPr>
        <p:spPr bwMode="auto">
          <a:xfrm>
            <a:off x="4319588" y="1041400"/>
            <a:ext cx="900112" cy="395288"/>
          </a:xfrm>
          <a:custGeom>
            <a:avLst/>
            <a:gdLst>
              <a:gd name="T0" fmla="*/ 2147483647 w 21600"/>
              <a:gd name="T1" fmla="*/ 0 h 21600"/>
              <a:gd name="T2" fmla="*/ 0 w 21600"/>
              <a:gd name="T3" fmla="*/ 1211331529 h 21600"/>
              <a:gd name="T4" fmla="*/ 2147483647 w 21600"/>
              <a:gd name="T5" fmla="*/ 2147483647 h 21600"/>
              <a:gd name="T6" fmla="*/ 2147483647 w 21600"/>
              <a:gd name="T7" fmla="*/ 121133152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lgn="in">
            <a:solidFill>
              <a:srgbClr val="000000"/>
            </a:solidFill>
            <a:miter lim="800000"/>
            <a:headEnd/>
            <a:tailEnd/>
          </a:ln>
        </p:spPr>
        <p:txBody>
          <a:bodyPr lIns="36576" tIns="36576" rIns="36576" bIns="36576"/>
          <a:lstStyle/>
          <a:p>
            <a:endParaRPr lang="en-US"/>
          </a:p>
        </p:txBody>
      </p:sp>
      <p:pic>
        <p:nvPicPr>
          <p:cNvPr id="110598" name="Picture 6" descr="2"/>
          <p:cNvPicPr>
            <a:picLocks noChangeAspect="1" noChangeArrowheads="1"/>
          </p:cNvPicPr>
          <p:nvPr/>
        </p:nvPicPr>
        <p:blipFill>
          <a:blip r:embed="rId5" cstate="print"/>
          <a:srcRect/>
          <a:stretch>
            <a:fillRect/>
          </a:stretch>
        </p:blipFill>
        <p:spPr bwMode="auto">
          <a:xfrm>
            <a:off x="4932363" y="3141663"/>
            <a:ext cx="2382837" cy="3176587"/>
          </a:xfrm>
          <a:prstGeom prst="rect">
            <a:avLst/>
          </a:prstGeom>
          <a:noFill/>
          <a:ln w="9525" algn="in">
            <a:noFill/>
            <a:miter lim="800000"/>
            <a:headEnd/>
            <a:tailEnd/>
          </a:ln>
        </p:spPr>
      </p:pic>
      <p:pic>
        <p:nvPicPr>
          <p:cNvPr id="110599" name="Picture 7" descr="149-4972_IMG"/>
          <p:cNvPicPr>
            <a:picLocks noChangeAspect="1" noChangeArrowheads="1"/>
          </p:cNvPicPr>
          <p:nvPr/>
        </p:nvPicPr>
        <p:blipFill>
          <a:blip r:embed="rId6" cstate="print"/>
          <a:srcRect/>
          <a:stretch>
            <a:fillRect/>
          </a:stretch>
        </p:blipFill>
        <p:spPr bwMode="auto">
          <a:xfrm>
            <a:off x="2268538" y="3141663"/>
            <a:ext cx="2382837" cy="3176587"/>
          </a:xfrm>
          <a:prstGeom prst="rect">
            <a:avLst/>
          </a:prstGeom>
          <a:noFill/>
          <a:ln w="9525" algn="in">
            <a:noFill/>
            <a:miter lim="800000"/>
            <a:headEnd/>
            <a:tailEnd/>
          </a:ln>
        </p:spPr>
      </p:pic>
      <p:sp>
        <p:nvSpPr>
          <p:cNvPr id="110600" name="AutoShape 8"/>
          <p:cNvSpPr>
            <a:spLocks noChangeArrowheads="1"/>
          </p:cNvSpPr>
          <p:nvPr/>
        </p:nvSpPr>
        <p:spPr bwMode="auto">
          <a:xfrm>
            <a:off x="4357688" y="3286125"/>
            <a:ext cx="900112" cy="395288"/>
          </a:xfrm>
          <a:custGeom>
            <a:avLst/>
            <a:gdLst>
              <a:gd name="T0" fmla="*/ 2147483647 w 21600"/>
              <a:gd name="T1" fmla="*/ 0 h 21600"/>
              <a:gd name="T2" fmla="*/ 0 w 21600"/>
              <a:gd name="T3" fmla="*/ 1211331529 h 21600"/>
              <a:gd name="T4" fmla="*/ 2147483647 w 21600"/>
              <a:gd name="T5" fmla="*/ 2147483647 h 21600"/>
              <a:gd name="T6" fmla="*/ 2147483647 w 21600"/>
              <a:gd name="T7" fmla="*/ 121133152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lgn="in">
            <a:solidFill>
              <a:srgbClr val="000000"/>
            </a:solidFill>
            <a:miter lim="800000"/>
            <a:headEnd/>
            <a:tailEnd/>
          </a:ln>
        </p:spPr>
        <p:txBody>
          <a:bodyPr lIns="36576" tIns="36576" rIns="36576" bIns="36576"/>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594"/>
                                        </p:tgtEl>
                                        <p:attrNameLst>
                                          <p:attrName>style.visibility</p:attrName>
                                        </p:attrNameLst>
                                      </p:cBhvr>
                                      <p:to>
                                        <p:strVal val="visible"/>
                                      </p:to>
                                    </p:set>
                                    <p:animEffect transition="in" filter="fade">
                                      <p:cBhvr>
                                        <p:cTn id="7" dur="2000"/>
                                        <p:tgtEl>
                                          <p:spTgt spid="110594"/>
                                        </p:tgtEl>
                                      </p:cBhvr>
                                    </p:animEffect>
                                  </p:childTnLst>
                                </p:cTn>
                              </p:par>
                              <p:par>
                                <p:cTn id="8" presetID="10" presetClass="entr" presetSubtype="0" fill="hold" nodeType="withEffect">
                                  <p:stCondLst>
                                    <p:cond delay="0"/>
                                  </p:stCondLst>
                                  <p:childTnLst>
                                    <p:set>
                                      <p:cBhvr>
                                        <p:cTn id="9" dur="1" fill="hold">
                                          <p:stCondLst>
                                            <p:cond delay="0"/>
                                          </p:stCondLst>
                                        </p:cTn>
                                        <p:tgtEl>
                                          <p:spTgt spid="110595"/>
                                        </p:tgtEl>
                                        <p:attrNameLst>
                                          <p:attrName>style.visibility</p:attrName>
                                        </p:attrNameLst>
                                      </p:cBhvr>
                                      <p:to>
                                        <p:strVal val="visible"/>
                                      </p:to>
                                    </p:set>
                                    <p:animEffect transition="in" filter="fade">
                                      <p:cBhvr>
                                        <p:cTn id="10" dur="2000"/>
                                        <p:tgtEl>
                                          <p:spTgt spid="11059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0596"/>
                                        </p:tgtEl>
                                        <p:attrNameLst>
                                          <p:attrName>style.visibility</p:attrName>
                                        </p:attrNameLst>
                                      </p:cBhvr>
                                      <p:to>
                                        <p:strVal val="visible"/>
                                      </p:to>
                                    </p:set>
                                    <p:animEffect transition="in" filter="fade">
                                      <p:cBhvr>
                                        <p:cTn id="13" dur="2000"/>
                                        <p:tgtEl>
                                          <p:spTgt spid="11059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0598"/>
                                        </p:tgtEl>
                                        <p:attrNameLst>
                                          <p:attrName>style.visibility</p:attrName>
                                        </p:attrNameLst>
                                      </p:cBhvr>
                                      <p:to>
                                        <p:strVal val="visible"/>
                                      </p:to>
                                    </p:set>
                                    <p:animEffect transition="in" filter="fade">
                                      <p:cBhvr>
                                        <p:cTn id="18" dur="2000"/>
                                        <p:tgtEl>
                                          <p:spTgt spid="110598"/>
                                        </p:tgtEl>
                                      </p:cBhvr>
                                    </p:animEffect>
                                  </p:childTnLst>
                                </p:cTn>
                              </p:par>
                              <p:par>
                                <p:cTn id="19" presetID="10" presetClass="entr" presetSubtype="0" fill="hold" nodeType="withEffect">
                                  <p:stCondLst>
                                    <p:cond delay="0"/>
                                  </p:stCondLst>
                                  <p:childTnLst>
                                    <p:set>
                                      <p:cBhvr>
                                        <p:cTn id="20" dur="1" fill="hold">
                                          <p:stCondLst>
                                            <p:cond delay="0"/>
                                          </p:stCondLst>
                                        </p:cTn>
                                        <p:tgtEl>
                                          <p:spTgt spid="110599"/>
                                        </p:tgtEl>
                                        <p:attrNameLst>
                                          <p:attrName>style.visibility</p:attrName>
                                        </p:attrNameLst>
                                      </p:cBhvr>
                                      <p:to>
                                        <p:strVal val="visible"/>
                                      </p:to>
                                    </p:set>
                                    <p:animEffect transition="in" filter="fade">
                                      <p:cBhvr>
                                        <p:cTn id="21" dur="2000"/>
                                        <p:tgtEl>
                                          <p:spTgt spid="11059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0600"/>
                                        </p:tgtEl>
                                        <p:attrNameLst>
                                          <p:attrName>style.visibility</p:attrName>
                                        </p:attrNameLst>
                                      </p:cBhvr>
                                      <p:to>
                                        <p:strVal val="visible"/>
                                      </p:to>
                                    </p:set>
                                    <p:animEffect transition="in" filter="fade">
                                      <p:cBhvr>
                                        <p:cTn id="24" dur="2000"/>
                                        <p:tgtEl>
                                          <p:spTgt spid="110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animBg="1"/>
      <p:bldP spid="11060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00628" y="2714620"/>
            <a:ext cx="3422483" cy="1886921"/>
          </a:xfrm>
        </p:spPr>
        <p:txBody>
          <a:bodyPr/>
          <a:lstStyle/>
          <a:p>
            <a:pPr algn="ctr"/>
            <a:r>
              <a:rPr lang="fa-IR" sz="4800" dirty="0" smtClean="0">
                <a:cs typeface="B Mitra" pitchFamily="2" charset="-78"/>
              </a:rPr>
              <a:t>شهر بدون مانع</a:t>
            </a:r>
            <a:br>
              <a:rPr lang="fa-IR" sz="4800" dirty="0" smtClean="0">
                <a:cs typeface="B Mitra" pitchFamily="2" charset="-78"/>
              </a:rPr>
            </a:br>
            <a:r>
              <a:rPr lang="fa-IR" sz="4800" dirty="0" smtClean="0">
                <a:cs typeface="B Mitra" pitchFamily="2" charset="-78"/>
              </a:rPr>
              <a:t/>
            </a:r>
            <a:br>
              <a:rPr lang="fa-IR" sz="4800" dirty="0" smtClean="0">
                <a:cs typeface="B Mitra" pitchFamily="2" charset="-78"/>
              </a:rPr>
            </a:br>
            <a:r>
              <a:rPr lang="fa-IR" sz="4800" dirty="0" smtClean="0">
                <a:cs typeface="B Mitra" pitchFamily="2" charset="-78"/>
              </a:rPr>
              <a:t/>
            </a:r>
            <a:br>
              <a:rPr lang="fa-IR" sz="4800" dirty="0" smtClean="0">
                <a:cs typeface="B Mitra" pitchFamily="2" charset="-78"/>
              </a:rPr>
            </a:br>
            <a:r>
              <a:rPr lang="fa-IR" sz="4800" dirty="0" smtClean="0">
                <a:cs typeface="B Mitra" pitchFamily="2" charset="-78"/>
              </a:rPr>
              <a:t>دسترسي براي همه</a:t>
            </a:r>
            <a:endParaRPr lang="fa-IR" sz="4800" dirty="0">
              <a:cs typeface="B Mitra" pitchFamily="2" charset="-78"/>
            </a:endParaRPr>
          </a:p>
        </p:txBody>
      </p:sp>
      <p:sp>
        <p:nvSpPr>
          <p:cNvPr id="6" name="Text Placeholder 5"/>
          <p:cNvSpPr>
            <a:spLocks noGrp="1"/>
          </p:cNvSpPr>
          <p:nvPr>
            <p:ph type="body" sz="half" idx="2"/>
          </p:nvPr>
        </p:nvSpPr>
        <p:spPr/>
        <p:txBody>
          <a:bodyPr/>
          <a:lstStyle/>
          <a:p>
            <a:endParaRPr lang="fa-IR"/>
          </a:p>
        </p:txBody>
      </p:sp>
      <p:pic>
        <p:nvPicPr>
          <p:cNvPr id="176130" name="Picture 2" descr="G:\شهر بدون مانع کنگره سلامت شهری 89\children-lift.jpg"/>
          <p:cNvPicPr>
            <a:picLocks noGrp="1" noChangeAspect="1" noChangeArrowheads="1"/>
          </p:cNvPicPr>
          <p:nvPr>
            <p:ph idx="1"/>
          </p:nvPr>
        </p:nvPicPr>
        <p:blipFill>
          <a:blip r:embed="rId3" cstate="print"/>
          <a:srcRect/>
          <a:stretch>
            <a:fillRect/>
          </a:stretch>
        </p:blipFill>
        <p:spPr bwMode="auto">
          <a:xfrm>
            <a:off x="1307306" y="961231"/>
            <a:ext cx="2886075" cy="4762500"/>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5720" y="2285992"/>
            <a:ext cx="8534400" cy="3544887"/>
          </a:xfrm>
        </p:spPr>
        <p:txBody>
          <a:bodyPr>
            <a:normAutofit fontScale="90000"/>
          </a:bodyPr>
          <a:lstStyle/>
          <a:p>
            <a:pPr eaLnBrk="1" hangingPunct="1">
              <a:defRPr/>
            </a:pPr>
            <a:r>
              <a:rPr lang="en-US" sz="7300" b="1" dirty="0" smtClean="0">
                <a:cs typeface="B Mitra" pitchFamily="2" charset="-78"/>
              </a:rPr>
              <a:t>“Alone, one goes </a:t>
            </a:r>
            <a:br>
              <a:rPr lang="en-US" sz="7300" b="1" dirty="0" smtClean="0">
                <a:cs typeface="B Mitra" pitchFamily="2" charset="-78"/>
              </a:rPr>
            </a:br>
            <a:r>
              <a:rPr lang="en-US" sz="7300" b="1" dirty="0" smtClean="0">
                <a:cs typeface="B Mitra" pitchFamily="2" charset="-78"/>
              </a:rPr>
              <a:t>faster. Together,  </a:t>
            </a:r>
            <a:br>
              <a:rPr lang="en-US" sz="7300" b="1" dirty="0" smtClean="0">
                <a:cs typeface="B Mitra" pitchFamily="2" charset="-78"/>
              </a:rPr>
            </a:br>
            <a:r>
              <a:rPr lang="en-US" sz="7300" b="1" dirty="0" smtClean="0">
                <a:cs typeface="B Mitra" pitchFamily="2" charset="-78"/>
              </a:rPr>
              <a:t>we go further.”</a:t>
            </a:r>
            <a:r>
              <a:rPr lang="fa-IR" sz="7300" b="1" dirty="0" smtClean="0">
                <a:cs typeface="B Mitra" pitchFamily="2" charset="-78"/>
              </a:rPr>
              <a:t/>
            </a:r>
            <a:br>
              <a:rPr lang="fa-IR" sz="7300" b="1" dirty="0" smtClean="0">
                <a:cs typeface="B Mitra" pitchFamily="2" charset="-78"/>
              </a:rPr>
            </a:br>
            <a:endParaRPr lang="fa-IR" b="1" dirty="0">
              <a:cs typeface="B Mitra" pitchFamily="2" charset="-78"/>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IMAG0371"/>
          <p:cNvPicPr>
            <a:picLocks noChangeAspect="1" noChangeArrowheads="1"/>
          </p:cNvPicPr>
          <p:nvPr/>
        </p:nvPicPr>
        <p:blipFill>
          <a:blip r:embed="rId3" cstate="print"/>
          <a:srcRect/>
          <a:stretch>
            <a:fillRect/>
          </a:stretch>
        </p:blipFill>
        <p:spPr bwMode="auto">
          <a:xfrm>
            <a:off x="2286000" y="381000"/>
            <a:ext cx="4572000" cy="6096000"/>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fa-IR"/>
          </a:p>
        </p:txBody>
      </p:sp>
      <p:sp>
        <p:nvSpPr>
          <p:cNvPr id="7171" name="Rectangle 3"/>
          <p:cNvSpPr>
            <a:spLocks noGrp="1" noChangeArrowheads="1"/>
          </p:cNvSpPr>
          <p:nvPr>
            <p:ph type="body" idx="1"/>
          </p:nvPr>
        </p:nvSpPr>
        <p:spPr/>
        <p:txBody>
          <a:bodyPr/>
          <a:lstStyle/>
          <a:p>
            <a:endParaRPr lang="fa-IR"/>
          </a:p>
        </p:txBody>
      </p:sp>
      <p:pic>
        <p:nvPicPr>
          <p:cNvPr id="7172" name="Picture 4" descr="IMAG0646"/>
          <p:cNvPicPr>
            <a:picLocks noChangeAspect="1" noChangeArrowheads="1"/>
          </p:cNvPicPr>
          <p:nvPr/>
        </p:nvPicPr>
        <p:blipFill>
          <a:blip r:embed="rId3" cstate="print"/>
          <a:srcRect/>
          <a:stretch>
            <a:fillRect/>
          </a:stretch>
        </p:blipFill>
        <p:spPr bwMode="auto">
          <a:xfrm>
            <a:off x="508000" y="381000"/>
            <a:ext cx="8128000" cy="6096000"/>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IMAG0052"/>
          <p:cNvPicPr>
            <a:picLocks noChangeAspect="1" noChangeArrowheads="1"/>
          </p:cNvPicPr>
          <p:nvPr/>
        </p:nvPicPr>
        <p:blipFill>
          <a:blip r:embed="rId3" cstate="print"/>
          <a:srcRect/>
          <a:stretch>
            <a:fillRect/>
          </a:stretch>
        </p:blipFill>
        <p:spPr bwMode="auto">
          <a:xfrm>
            <a:off x="2286000" y="381000"/>
            <a:ext cx="4572000" cy="6096000"/>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IMAG0334"/>
          <p:cNvPicPr>
            <a:picLocks noChangeAspect="1" noChangeArrowheads="1"/>
          </p:cNvPicPr>
          <p:nvPr/>
        </p:nvPicPr>
        <p:blipFill>
          <a:blip r:embed="rId3" cstate="print"/>
          <a:srcRect/>
          <a:stretch>
            <a:fillRect/>
          </a:stretch>
        </p:blipFill>
        <p:spPr bwMode="auto">
          <a:xfrm>
            <a:off x="508000" y="381000"/>
            <a:ext cx="8128000" cy="6096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395288" y="2132856"/>
            <a:ext cx="8353176" cy="4464496"/>
          </a:xfrm>
        </p:spPr>
        <p:txBody>
          <a:bodyPr>
            <a:normAutofit fontScale="92500" lnSpcReduction="10000"/>
          </a:bodyPr>
          <a:lstStyle/>
          <a:p>
            <a:pPr algn="just" eaLnBrk="1" hangingPunct="1">
              <a:lnSpc>
                <a:spcPct val="110000"/>
              </a:lnSpc>
            </a:pPr>
            <a:r>
              <a:rPr lang="fa-IR" sz="4900" b="1" dirty="0" smtClean="0">
                <a:cs typeface="B Mitra" pitchFamily="2" charset="-78"/>
              </a:rPr>
              <a:t>در کشورهای در حال توسعه تنها 2% از افراد دارای ناتوانی خدامات توانبخشی دریافت می کنند</a:t>
            </a:r>
            <a:endParaRPr lang="en-GB" sz="4900" b="1" dirty="0" smtClean="0">
              <a:cs typeface="B Mitra" pitchFamily="2" charset="-78"/>
            </a:endParaRPr>
          </a:p>
          <a:p>
            <a:pPr algn="just" eaLnBrk="1" hangingPunct="1">
              <a:lnSpc>
                <a:spcPct val="110000"/>
              </a:lnSpc>
            </a:pPr>
            <a:r>
              <a:rPr lang="fa-IR" sz="4900" b="1" dirty="0" smtClean="0">
                <a:cs typeface="B Mitra" pitchFamily="2" charset="-78"/>
              </a:rPr>
              <a:t>زنان دارای ناتوانی 2 تا 3 برابر بیشتر از زنان عادی قربانی برخوردهای خشونت آمیز و ناروای جنسی می شوند</a:t>
            </a:r>
            <a:endParaRPr lang="en-GB" sz="4900" b="1" dirty="0" smtClean="0">
              <a:cs typeface="B Mitra" pitchFamily="2" charset="-78"/>
            </a:endParaRPr>
          </a:p>
        </p:txBody>
      </p:sp>
      <p:sp>
        <p:nvSpPr>
          <p:cNvPr id="56322" name="Rectangle 2"/>
          <p:cNvSpPr>
            <a:spLocks noGrp="1" noChangeArrowheads="1"/>
          </p:cNvSpPr>
          <p:nvPr>
            <p:ph type="title"/>
          </p:nvPr>
        </p:nvSpPr>
        <p:spPr>
          <a:xfrm>
            <a:off x="728663" y="428625"/>
            <a:ext cx="7772400" cy="500063"/>
          </a:xfrm>
        </p:spPr>
        <p:txBody>
          <a:bodyPr>
            <a:normAutofit fontScale="90000"/>
          </a:bodyPr>
          <a:lstStyle/>
          <a:p>
            <a:pPr rtl="0" eaLnBrk="1" hangingPunct="1">
              <a:defRPr/>
            </a:pPr>
            <a:r>
              <a:rPr lang="fa-IR" sz="4600" smtClean="0">
                <a:solidFill>
                  <a:srgbClr val="7B9899"/>
                </a:solidFill>
                <a:cs typeface="B Mitra" pitchFamily="2" charset="-78"/>
              </a:rPr>
              <a:t>حقایق</a:t>
            </a:r>
            <a:endParaRPr lang="en-GB" sz="4600" smtClean="0">
              <a:solidFill>
                <a:srgbClr val="7B9899"/>
              </a:solidFill>
              <a:cs typeface="B Mitra" pitchFamily="2" charset="-78"/>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IMAG0360"/>
          <p:cNvPicPr>
            <a:picLocks noChangeAspect="1" noChangeArrowheads="1"/>
          </p:cNvPicPr>
          <p:nvPr/>
        </p:nvPicPr>
        <p:blipFill>
          <a:blip r:embed="rId3" cstate="print"/>
          <a:srcRect/>
          <a:stretch>
            <a:fillRect/>
          </a:stretch>
        </p:blipFill>
        <p:spPr bwMode="auto">
          <a:xfrm>
            <a:off x="508000" y="381000"/>
            <a:ext cx="8128000" cy="6096000"/>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IMAG0377"/>
          <p:cNvPicPr>
            <a:picLocks noChangeAspect="1" noChangeArrowheads="1"/>
          </p:cNvPicPr>
          <p:nvPr/>
        </p:nvPicPr>
        <p:blipFill>
          <a:blip r:embed="rId3" cstate="print"/>
          <a:srcRect/>
          <a:stretch>
            <a:fillRect/>
          </a:stretch>
        </p:blipFill>
        <p:spPr bwMode="auto">
          <a:xfrm>
            <a:off x="508000" y="381000"/>
            <a:ext cx="8128000" cy="6096000"/>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IMAG0221"/>
          <p:cNvPicPr>
            <a:picLocks noChangeAspect="1" noChangeArrowheads="1"/>
          </p:cNvPicPr>
          <p:nvPr/>
        </p:nvPicPr>
        <p:blipFill>
          <a:blip r:embed="rId3" cstate="print"/>
          <a:srcRect/>
          <a:stretch>
            <a:fillRect/>
          </a:stretch>
        </p:blipFill>
        <p:spPr bwMode="auto">
          <a:xfrm>
            <a:off x="2286000" y="381000"/>
            <a:ext cx="4572000" cy="6096000"/>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IMAG0220"/>
          <p:cNvPicPr>
            <a:picLocks noChangeAspect="1" noChangeArrowheads="1"/>
          </p:cNvPicPr>
          <p:nvPr/>
        </p:nvPicPr>
        <p:blipFill>
          <a:blip r:embed="rId3" cstate="print"/>
          <a:srcRect/>
          <a:stretch>
            <a:fillRect/>
          </a:stretch>
        </p:blipFill>
        <p:spPr bwMode="auto">
          <a:xfrm>
            <a:off x="2286000" y="381000"/>
            <a:ext cx="4572000" cy="6096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3"/>
          <p:cNvSpPr>
            <a:spLocks noGrp="1"/>
          </p:cNvSpPr>
          <p:nvPr>
            <p:ph idx="1"/>
          </p:nvPr>
        </p:nvSpPr>
        <p:spPr>
          <a:xfrm>
            <a:off x="323528" y="2204864"/>
            <a:ext cx="8568952" cy="4524375"/>
          </a:xfrm>
        </p:spPr>
        <p:txBody>
          <a:bodyPr>
            <a:normAutofit lnSpcReduction="10000"/>
          </a:bodyPr>
          <a:lstStyle/>
          <a:p>
            <a:pPr algn="just" eaLnBrk="1" hangingPunct="1"/>
            <a:r>
              <a:rPr lang="fa-IR" sz="3600" b="1" dirty="0" smtClean="0">
                <a:cs typeface="B Mitra" pitchFamily="2" charset="-78"/>
              </a:rPr>
              <a:t>در سال 2003 در اتحادیه اروپا در مقابل 64/2 درصد افراد عادی استخدام شده ، تنها 40 درصد از افراددارای ناتوانی در سنین کار استخدام بودند.</a:t>
            </a:r>
            <a:endParaRPr lang="en-US" sz="3600" b="1" dirty="0" smtClean="0">
              <a:cs typeface="B Mitra" pitchFamily="2" charset="-78"/>
            </a:endParaRPr>
          </a:p>
          <a:p>
            <a:pPr algn="just" eaLnBrk="1" hangingPunct="1"/>
            <a:r>
              <a:rPr lang="fa-IR" sz="3600" b="1" dirty="0" smtClean="0">
                <a:cs typeface="B Mitra" pitchFamily="2" charset="-78"/>
              </a:rPr>
              <a:t>علاوه بر این در اتحادیه اروپا 52 درصد افراد دارای ناتوانی در سنین کار از لحاظ اقتصادی غیر فعال بودند، در حالیکه این رقم در افراد عادی تنها 28 درصد بوده است</a:t>
            </a:r>
            <a:endParaRPr lang="en-US" sz="3600" b="1" dirty="0" smtClean="0">
              <a:cs typeface="B Mitra" pitchFamily="2" charset="-78"/>
            </a:endParaRPr>
          </a:p>
          <a:p>
            <a:pPr algn="l" rtl="0" eaLnBrk="1" hangingPunct="1">
              <a:lnSpc>
                <a:spcPct val="90000"/>
              </a:lnSpc>
              <a:buFontTx/>
              <a:buNone/>
            </a:pPr>
            <a:endParaRPr lang="en-US" sz="2000" dirty="0" smtClean="0">
              <a:cs typeface="B Mitra" pitchFamily="2" charset="-78"/>
            </a:endParaRPr>
          </a:p>
          <a:p>
            <a:pPr algn="l" rtl="0" eaLnBrk="1" hangingPunct="1">
              <a:lnSpc>
                <a:spcPct val="90000"/>
              </a:lnSpc>
              <a:buFontTx/>
              <a:buNone/>
            </a:pPr>
            <a:r>
              <a:rPr lang="en-US" sz="1800" dirty="0" smtClean="0">
                <a:cs typeface="B Mitra" pitchFamily="2" charset="-78"/>
              </a:rPr>
              <a:t>Source: “The Right to Decent Work of Persons with Disability”, ILO Geneva, 2007.</a:t>
            </a:r>
            <a:endParaRPr lang="fa-IR" sz="2000" dirty="0" smtClean="0">
              <a:cs typeface="B Mitra" pitchFamily="2" charset="-78"/>
            </a:endParaRPr>
          </a:p>
        </p:txBody>
      </p:sp>
      <p:sp>
        <p:nvSpPr>
          <p:cNvPr id="35842" name="Title 2"/>
          <p:cNvSpPr>
            <a:spLocks noGrp="1"/>
          </p:cNvSpPr>
          <p:nvPr>
            <p:ph type="title"/>
          </p:nvPr>
        </p:nvSpPr>
        <p:spPr>
          <a:xfrm>
            <a:off x="683568" y="620688"/>
            <a:ext cx="7772400" cy="785812"/>
          </a:xfrm>
        </p:spPr>
        <p:txBody>
          <a:bodyPr>
            <a:normAutofit fontScale="90000"/>
          </a:bodyPr>
          <a:lstStyle/>
          <a:p>
            <a:pPr rtl="0" eaLnBrk="1" hangingPunct="1"/>
            <a:r>
              <a:rPr lang="fa-IR" sz="4600" b="1" dirty="0" smtClean="0">
                <a:solidFill>
                  <a:srgbClr val="7B9899"/>
                </a:solidFill>
                <a:cs typeface="B Mitra" pitchFamily="2" charset="-78"/>
              </a:rPr>
              <a:t>حقایق</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261784098"/>
              </p:ext>
            </p:extLst>
          </p:nvPr>
        </p:nvGraphicFramePr>
        <p:xfrm>
          <a:off x="357158" y="1167494"/>
          <a:ext cx="8358246" cy="5501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800225" y="5214938"/>
            <a:ext cx="2428875" cy="914400"/>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rtl="0" eaLnBrk="0" fontAlgn="auto" hangingPunct="0">
              <a:spcBef>
                <a:spcPts val="0"/>
              </a:spcBef>
              <a:spcAft>
                <a:spcPts val="0"/>
              </a:spcAft>
              <a:defRPr/>
            </a:pPr>
            <a:r>
              <a:rPr lang="en-GB" altLang="ar-SA" b="1" dirty="0" smtClean="0">
                <a:solidFill>
                  <a:schemeClr val="accent4">
                    <a:lumMod val="50000"/>
                  </a:schemeClr>
                </a:solidFill>
              </a:rPr>
              <a:t>Environmental</a:t>
            </a:r>
            <a:endParaRPr lang="en-GB" altLang="ar-SA" b="1" dirty="0">
              <a:solidFill>
                <a:schemeClr val="accent4">
                  <a:lumMod val="50000"/>
                </a:schemeClr>
              </a:solidFill>
            </a:endParaRPr>
          </a:p>
          <a:p>
            <a:pPr algn="ctr" rtl="0" eaLnBrk="0" fontAlgn="auto" hangingPunct="0">
              <a:spcBef>
                <a:spcPts val="0"/>
              </a:spcBef>
              <a:spcAft>
                <a:spcPts val="0"/>
              </a:spcAft>
              <a:defRPr/>
            </a:pPr>
            <a:r>
              <a:rPr lang="en-GB" altLang="ar-SA" b="1" dirty="0">
                <a:solidFill>
                  <a:schemeClr val="accent4">
                    <a:lumMod val="50000"/>
                  </a:schemeClr>
                </a:solidFill>
              </a:rPr>
              <a:t>Factors</a:t>
            </a:r>
            <a:endParaRPr lang="fa-IR" b="1" dirty="0">
              <a:solidFill>
                <a:schemeClr val="accent4">
                  <a:lumMod val="50000"/>
                </a:schemeClr>
              </a:solidFill>
              <a:effectLst>
                <a:outerShdw blurRad="38100" dist="38100" dir="2700000" algn="tl">
                  <a:srgbClr val="000000">
                    <a:alpha val="43137"/>
                  </a:srgbClr>
                </a:outerShdw>
              </a:effectLst>
            </a:endParaRPr>
          </a:p>
        </p:txBody>
      </p:sp>
      <p:sp>
        <p:nvSpPr>
          <p:cNvPr id="8" name="Rectangle 7"/>
          <p:cNvSpPr/>
          <p:nvPr/>
        </p:nvSpPr>
        <p:spPr>
          <a:xfrm>
            <a:off x="4657725" y="5229225"/>
            <a:ext cx="2414588" cy="914400"/>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rtl="0" eaLnBrk="0" fontAlgn="auto" hangingPunct="0">
              <a:spcBef>
                <a:spcPts val="0"/>
              </a:spcBef>
              <a:spcAft>
                <a:spcPts val="0"/>
              </a:spcAft>
              <a:defRPr/>
            </a:pPr>
            <a:r>
              <a:rPr lang="en-GB" altLang="ar-SA" b="1" dirty="0" smtClean="0">
                <a:solidFill>
                  <a:schemeClr val="accent4">
                    <a:lumMod val="50000"/>
                  </a:schemeClr>
                </a:solidFill>
              </a:rPr>
              <a:t>Personal Factors</a:t>
            </a:r>
            <a:endParaRPr lang="fa-IR" b="1" dirty="0">
              <a:solidFill>
                <a:schemeClr val="accent4">
                  <a:lumMod val="50000"/>
                </a:schemeClr>
              </a:solidFill>
              <a:effectLst>
                <a:outerShdw blurRad="38100" dist="38100" dir="2700000" algn="tl">
                  <a:srgbClr val="000000">
                    <a:alpha val="43137"/>
                  </a:srgbClr>
                </a:outerShdw>
              </a:effectLst>
            </a:endParaRPr>
          </a:p>
        </p:txBody>
      </p:sp>
      <p:sp>
        <p:nvSpPr>
          <p:cNvPr id="31749" name="Rectangle 8"/>
          <p:cNvSpPr>
            <a:spLocks noChangeArrowheads="1"/>
          </p:cNvSpPr>
          <p:nvPr/>
        </p:nvSpPr>
        <p:spPr bwMode="auto">
          <a:xfrm>
            <a:off x="2000250" y="4143375"/>
            <a:ext cx="4572000" cy="461963"/>
          </a:xfrm>
          <a:prstGeom prst="rect">
            <a:avLst/>
          </a:prstGeom>
          <a:noFill/>
          <a:ln w="9525">
            <a:noFill/>
            <a:miter lim="800000"/>
            <a:headEnd/>
            <a:tailEnd/>
          </a:ln>
        </p:spPr>
        <p:txBody>
          <a:bodyPr>
            <a:spAutoFit/>
          </a:bodyPr>
          <a:lstStyle/>
          <a:p>
            <a:pPr algn="l" rtl="0" eaLnBrk="0" hangingPunct="0"/>
            <a:r>
              <a:rPr lang="en-GB" altLang="ar-SA">
                <a:latin typeface="Georgia" pitchFamily="18" charset="0"/>
                <a:cs typeface="Times New Roman" pitchFamily="18" charset="0"/>
              </a:rPr>
              <a:t>		      	</a:t>
            </a:r>
          </a:p>
        </p:txBody>
      </p:sp>
      <p:sp>
        <p:nvSpPr>
          <p:cNvPr id="10" name="Line 21"/>
          <p:cNvSpPr>
            <a:spLocks noChangeShapeType="1"/>
          </p:cNvSpPr>
          <p:nvPr/>
        </p:nvSpPr>
        <p:spPr bwMode="auto">
          <a:xfrm>
            <a:off x="2786050" y="4929198"/>
            <a:ext cx="3338513" cy="0"/>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pPr algn="l" rtl="0" eaLnBrk="0" fontAlgn="auto" hangingPunct="0">
              <a:spcBef>
                <a:spcPts val="0"/>
              </a:spcBef>
              <a:spcAft>
                <a:spcPts val="0"/>
              </a:spcAft>
              <a:defRPr/>
            </a:pPr>
            <a:endParaRPr lang="fa-IR">
              <a:effectLst>
                <a:outerShdw blurRad="38100" dist="38100" dir="2700000" algn="tl">
                  <a:srgbClr val="000000">
                    <a:alpha val="43137"/>
                  </a:srgbClr>
                </a:outerShdw>
              </a:effectLst>
              <a:latin typeface="Arial" pitchFamily="34" charset="0"/>
            </a:endParaRPr>
          </a:p>
        </p:txBody>
      </p:sp>
      <p:sp>
        <p:nvSpPr>
          <p:cNvPr id="12" name="Line 15"/>
          <p:cNvSpPr>
            <a:spLocks noChangeShapeType="1"/>
          </p:cNvSpPr>
          <p:nvPr/>
        </p:nvSpPr>
        <p:spPr bwMode="auto">
          <a:xfrm flipV="1">
            <a:off x="3286116" y="4357694"/>
            <a:ext cx="0" cy="573087"/>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wrap="none" anchor="ctr"/>
          <a:lstStyle/>
          <a:p>
            <a:pPr algn="l" rtl="0" eaLnBrk="0" fontAlgn="auto" hangingPunct="0">
              <a:spcBef>
                <a:spcPts val="0"/>
              </a:spcBef>
              <a:spcAft>
                <a:spcPts val="0"/>
              </a:spcAft>
              <a:defRPr/>
            </a:pPr>
            <a:endParaRPr lang="fa-IR">
              <a:effectLst>
                <a:outerShdw blurRad="38100" dist="38100" dir="2700000" algn="tl">
                  <a:srgbClr val="000000">
                    <a:alpha val="43137"/>
                  </a:srgbClr>
                </a:outerShdw>
              </a:effectLst>
              <a:latin typeface="Arial" pitchFamily="34" charset="0"/>
            </a:endParaRPr>
          </a:p>
        </p:txBody>
      </p:sp>
      <p:sp>
        <p:nvSpPr>
          <p:cNvPr id="13" name="Line 15"/>
          <p:cNvSpPr>
            <a:spLocks noChangeShapeType="1"/>
          </p:cNvSpPr>
          <p:nvPr/>
        </p:nvSpPr>
        <p:spPr bwMode="auto">
          <a:xfrm flipV="1">
            <a:off x="5715008" y="4357694"/>
            <a:ext cx="0" cy="573087"/>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wrap="none" anchor="ctr"/>
          <a:lstStyle/>
          <a:p>
            <a:pPr algn="l" rtl="0" eaLnBrk="0" fontAlgn="auto" hangingPunct="0">
              <a:spcBef>
                <a:spcPts val="0"/>
              </a:spcBef>
              <a:spcAft>
                <a:spcPts val="0"/>
              </a:spcAft>
              <a:defRPr/>
            </a:pPr>
            <a:endParaRPr lang="fa-IR">
              <a:effectLst>
                <a:outerShdw blurRad="38100" dist="38100" dir="2700000" algn="tl">
                  <a:srgbClr val="000000">
                    <a:alpha val="43137"/>
                  </a:srgbClr>
                </a:outerShdw>
              </a:effectLst>
              <a:latin typeface="Arial" pitchFamily="34" charset="0"/>
            </a:endParaRPr>
          </a:p>
        </p:txBody>
      </p:sp>
      <p:sp>
        <p:nvSpPr>
          <p:cNvPr id="14" name="Line 24"/>
          <p:cNvSpPr>
            <a:spLocks noChangeShapeType="1"/>
          </p:cNvSpPr>
          <p:nvPr/>
        </p:nvSpPr>
        <p:spPr bwMode="auto">
          <a:xfrm>
            <a:off x="4429124" y="4643446"/>
            <a:ext cx="0" cy="214312"/>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pPr algn="l" rtl="0" eaLnBrk="0" fontAlgn="auto" hangingPunct="0">
              <a:spcBef>
                <a:spcPts val="0"/>
              </a:spcBef>
              <a:spcAft>
                <a:spcPts val="0"/>
              </a:spcAft>
              <a:defRPr/>
            </a:pPr>
            <a:endParaRPr lang="fa-IR">
              <a:effectLst>
                <a:outerShdw blurRad="38100" dist="38100" dir="2700000" algn="tl">
                  <a:srgbClr val="000000">
                    <a:alpha val="43137"/>
                  </a:srgbClr>
                </a:outerShdw>
              </a:effectLst>
              <a:latin typeface="Arial" pitchFamily="34" charset="0"/>
            </a:endParaRPr>
          </a:p>
        </p:txBody>
      </p:sp>
      <p:sp>
        <p:nvSpPr>
          <p:cNvPr id="15" name="Line 22"/>
          <p:cNvSpPr>
            <a:spLocks noChangeShapeType="1"/>
          </p:cNvSpPr>
          <p:nvPr/>
        </p:nvSpPr>
        <p:spPr bwMode="auto">
          <a:xfrm>
            <a:off x="2786050" y="4929198"/>
            <a:ext cx="0" cy="290512"/>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pPr algn="l" rtl="0" eaLnBrk="0" fontAlgn="auto" hangingPunct="0">
              <a:spcBef>
                <a:spcPts val="0"/>
              </a:spcBef>
              <a:spcAft>
                <a:spcPts val="0"/>
              </a:spcAft>
              <a:defRPr/>
            </a:pPr>
            <a:endParaRPr lang="fa-IR">
              <a:effectLst>
                <a:outerShdw blurRad="38100" dist="38100" dir="2700000" algn="tl">
                  <a:srgbClr val="000000">
                    <a:alpha val="43137"/>
                  </a:srgbClr>
                </a:outerShdw>
              </a:effectLst>
              <a:latin typeface="Arial" pitchFamily="34" charset="0"/>
            </a:endParaRPr>
          </a:p>
        </p:txBody>
      </p:sp>
      <p:sp>
        <p:nvSpPr>
          <p:cNvPr id="16" name="Line 22"/>
          <p:cNvSpPr>
            <a:spLocks noChangeShapeType="1"/>
          </p:cNvSpPr>
          <p:nvPr/>
        </p:nvSpPr>
        <p:spPr bwMode="auto">
          <a:xfrm>
            <a:off x="6096000" y="4960938"/>
            <a:ext cx="0" cy="290512"/>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pPr algn="l" rtl="0" eaLnBrk="0" fontAlgn="auto" hangingPunct="0">
              <a:spcBef>
                <a:spcPts val="0"/>
              </a:spcBef>
              <a:spcAft>
                <a:spcPts val="0"/>
              </a:spcAft>
              <a:defRPr/>
            </a:pPr>
            <a:endParaRPr lang="fa-IR">
              <a:effectLst>
                <a:outerShdw blurRad="38100" dist="38100" dir="2700000" algn="tl">
                  <a:srgbClr val="000000">
                    <a:alpha val="43137"/>
                  </a:srgbClr>
                </a:outerShdw>
              </a:effectLst>
              <a:latin typeface="Arial" pitchFamily="34" charset="0"/>
            </a:endParaRPr>
          </a:p>
        </p:txBody>
      </p:sp>
      <p:sp>
        <p:nvSpPr>
          <p:cNvPr id="17" name="Line 24"/>
          <p:cNvSpPr>
            <a:spLocks noChangeShapeType="1"/>
          </p:cNvSpPr>
          <p:nvPr/>
        </p:nvSpPr>
        <p:spPr bwMode="auto">
          <a:xfrm>
            <a:off x="4429124" y="4429132"/>
            <a:ext cx="0" cy="214312"/>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p>
            <a:pPr algn="l" rtl="0" eaLnBrk="0" fontAlgn="auto" hangingPunct="0">
              <a:spcBef>
                <a:spcPts val="0"/>
              </a:spcBef>
              <a:spcAft>
                <a:spcPts val="0"/>
              </a:spcAft>
              <a:defRPr/>
            </a:pPr>
            <a:endParaRPr lang="fa-IR">
              <a:effectLst>
                <a:outerShdw blurRad="38100" dist="38100" dir="2700000" algn="tl">
                  <a:srgbClr val="000000">
                    <a:alpha val="43137"/>
                  </a:srgbClr>
                </a:outerShdw>
              </a:effectLst>
              <a:latin typeface="Arial" pitchFamily="34" charset="0"/>
            </a:endParaRPr>
          </a:p>
        </p:txBody>
      </p:sp>
      <p:sp>
        <p:nvSpPr>
          <p:cNvPr id="18" name="Line 10"/>
          <p:cNvSpPr>
            <a:spLocks noChangeShapeType="1"/>
          </p:cNvSpPr>
          <p:nvPr/>
        </p:nvSpPr>
        <p:spPr bwMode="auto">
          <a:xfrm>
            <a:off x="2786063" y="3357563"/>
            <a:ext cx="452437" cy="47625"/>
          </a:xfrm>
          <a:prstGeom prst="line">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txBody>
          <a:bodyPr wrap="none" anchor="ctr"/>
          <a:lstStyle/>
          <a:p>
            <a:pPr algn="l" rtl="0" eaLnBrk="0" fontAlgn="auto" hangingPunct="0">
              <a:spcBef>
                <a:spcPts val="0"/>
              </a:spcBef>
              <a:spcAft>
                <a:spcPts val="0"/>
              </a:spcAft>
              <a:defRPr/>
            </a:pPr>
            <a:endParaRPr lang="fa-IR">
              <a:ln>
                <a:solidFill>
                  <a:schemeClr val="tx2">
                    <a:lumMod val="25000"/>
                  </a:schemeClr>
                </a:solidFill>
              </a:ln>
              <a:effectLst>
                <a:outerShdw blurRad="38100" dist="38100" dir="2700000" algn="tl">
                  <a:srgbClr val="000000">
                    <a:alpha val="43137"/>
                  </a:srgbClr>
                </a:outerShdw>
              </a:effectLst>
              <a:latin typeface="Arial" pitchFamily="34" charset="0"/>
            </a:endParaRPr>
          </a:p>
        </p:txBody>
      </p:sp>
      <p:sp>
        <p:nvSpPr>
          <p:cNvPr id="19" name="Line 10"/>
          <p:cNvSpPr>
            <a:spLocks noChangeShapeType="1"/>
          </p:cNvSpPr>
          <p:nvPr/>
        </p:nvSpPr>
        <p:spPr bwMode="auto">
          <a:xfrm>
            <a:off x="5786438" y="3357563"/>
            <a:ext cx="452437" cy="47625"/>
          </a:xfrm>
          <a:prstGeom prst="line">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txBody>
          <a:bodyPr wrap="none" anchor="ctr"/>
          <a:lstStyle/>
          <a:p>
            <a:pPr algn="l" rtl="0" eaLnBrk="0" fontAlgn="auto" hangingPunct="0">
              <a:spcBef>
                <a:spcPts val="0"/>
              </a:spcBef>
              <a:spcAft>
                <a:spcPts val="0"/>
              </a:spcAft>
              <a:defRPr/>
            </a:pPr>
            <a:endParaRPr lang="fa-IR">
              <a:effectLst>
                <a:outerShdw blurRad="38100" dist="38100" dir="2700000" algn="tl">
                  <a:srgbClr val="000000">
                    <a:alpha val="43137"/>
                  </a:srgbClr>
                </a:outerShdw>
              </a:effectLst>
              <a:latin typeface="Arial" pitchFamily="34" charset="0"/>
            </a:endParaRPr>
          </a:p>
        </p:txBody>
      </p:sp>
      <p:sp>
        <p:nvSpPr>
          <p:cNvPr id="31764" name="Title 19"/>
          <p:cNvSpPr>
            <a:spLocks noGrp="1"/>
          </p:cNvSpPr>
          <p:nvPr>
            <p:ph type="title" idx="4294967295"/>
          </p:nvPr>
        </p:nvSpPr>
        <p:spPr>
          <a:xfrm>
            <a:off x="219770" y="188640"/>
            <a:ext cx="8604448" cy="1054100"/>
          </a:xfrm>
        </p:spPr>
        <p:txBody>
          <a:bodyPr/>
          <a:lstStyle/>
          <a:p>
            <a:pPr rtl="0" eaLnBrk="1" hangingPunct="1"/>
            <a:r>
              <a:rPr lang="en-GB" altLang="ar-SA" dirty="0" smtClean="0">
                <a:solidFill>
                  <a:schemeClr val="tx1"/>
                </a:solidFill>
                <a:cs typeface="B Mitra" pitchFamily="2" charset="-78"/>
              </a:rPr>
              <a:t>Interaction of Concepts </a:t>
            </a:r>
            <a:r>
              <a:rPr lang="en-GB" altLang="ar-SA" sz="3600" dirty="0" smtClean="0">
                <a:solidFill>
                  <a:schemeClr val="tx1"/>
                </a:solidFill>
                <a:cs typeface="B Mitra" pitchFamily="2" charset="-78"/>
              </a:rPr>
              <a:t>2001</a:t>
            </a:r>
            <a:endParaRPr lang="fa-IR" dirty="0" smtClean="0">
              <a:solidFill>
                <a:schemeClr val="tx1"/>
              </a:solidFill>
              <a:cs typeface="B Mitra" pitchFamily="2" charset="-78"/>
            </a:endParaRPr>
          </a:p>
        </p:txBody>
      </p:sp>
      <p:sp>
        <p:nvSpPr>
          <p:cNvPr id="24" name="Freeform 23"/>
          <p:cNvSpPr/>
          <p:nvPr/>
        </p:nvSpPr>
        <p:spPr>
          <a:xfrm>
            <a:off x="1057701" y="4442346"/>
            <a:ext cx="3700819" cy="2379260"/>
          </a:xfrm>
          <a:custGeom>
            <a:avLst/>
            <a:gdLst>
              <a:gd name="connsiteX0" fmla="*/ 2954741 w 3700819"/>
              <a:gd name="connsiteY0" fmla="*/ 2067636 h 2379260"/>
              <a:gd name="connsiteX1" fmla="*/ 361666 w 3700819"/>
              <a:gd name="connsiteY1" fmla="*/ 1985750 h 2379260"/>
              <a:gd name="connsiteX2" fmla="*/ 784747 w 3700819"/>
              <a:gd name="connsiteY2" fmla="*/ 225188 h 2379260"/>
              <a:gd name="connsiteX3" fmla="*/ 3350526 w 3700819"/>
              <a:gd name="connsiteY3" fmla="*/ 634621 h 2379260"/>
              <a:gd name="connsiteX4" fmla="*/ 2886502 w 3700819"/>
              <a:gd name="connsiteY4" fmla="*/ 2135875 h 2379260"/>
              <a:gd name="connsiteX5" fmla="*/ 2900150 w 3700819"/>
              <a:gd name="connsiteY5" fmla="*/ 2094932 h 2379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0819" h="2379260">
                <a:moveTo>
                  <a:pt x="2954741" y="2067636"/>
                </a:moveTo>
                <a:cubicBezTo>
                  <a:pt x="1839036" y="2180230"/>
                  <a:pt x="723332" y="2292825"/>
                  <a:pt x="361666" y="1985750"/>
                </a:cubicBezTo>
                <a:cubicBezTo>
                  <a:pt x="0" y="1678675"/>
                  <a:pt x="286604" y="450376"/>
                  <a:pt x="784747" y="225188"/>
                </a:cubicBezTo>
                <a:cubicBezTo>
                  <a:pt x="1282890" y="0"/>
                  <a:pt x="3000234" y="316173"/>
                  <a:pt x="3350526" y="634621"/>
                </a:cubicBezTo>
                <a:cubicBezTo>
                  <a:pt x="3700819" y="953069"/>
                  <a:pt x="2961565" y="1892490"/>
                  <a:pt x="2886502" y="2135875"/>
                </a:cubicBezTo>
                <a:cubicBezTo>
                  <a:pt x="2811439" y="2379260"/>
                  <a:pt x="2855794" y="2237096"/>
                  <a:pt x="2900150" y="2094932"/>
                </a:cubicBezTo>
              </a:path>
            </a:pathLst>
          </a:cu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1105</TotalTime>
  <Words>2887</Words>
  <Application>Microsoft Office PowerPoint</Application>
  <PresentationFormat>On-screen Show (4:3)</PresentationFormat>
  <Paragraphs>373</Paragraphs>
  <Slides>73</Slides>
  <Notes>73</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73</vt:i4>
      </vt:variant>
    </vt:vector>
  </HeadingPairs>
  <TitlesOfParts>
    <vt:vector size="78" baseType="lpstr">
      <vt:lpstr>Hardcover</vt:lpstr>
      <vt:lpstr>Clip</vt:lpstr>
      <vt:lpstr>ClipArt</vt:lpstr>
      <vt:lpstr>Microsoft ClipArt Gallery</vt:lpstr>
      <vt:lpstr>Bitmap Image</vt:lpstr>
      <vt:lpstr>Slide 1</vt:lpstr>
      <vt:lpstr>Slide 2</vt:lpstr>
      <vt:lpstr>شهر بدون مانع،  آرمانی برای تهران</vt:lpstr>
      <vt:lpstr>بگذريم از اينكه ديگر كمتر كسي حاضر به كمك است !</vt:lpstr>
      <vt:lpstr>فرد دارای ناتوانی</vt:lpstr>
      <vt:lpstr>حقایق</vt:lpstr>
      <vt:lpstr>حقایق</vt:lpstr>
      <vt:lpstr>حقایق</vt:lpstr>
      <vt:lpstr>Interaction of Concepts 2001</vt:lpstr>
      <vt:lpstr>The role of the economic, social and physical environment in transforming  an impairment into  a disability </vt:lpstr>
      <vt:lpstr>Medical  AND  Social Models</vt:lpstr>
      <vt:lpstr>تخمين ميزان شيوع ناتواني ها در كشورهاي درحال توسعه</vt:lpstr>
      <vt:lpstr>نـاتـوانـي</vt:lpstr>
      <vt:lpstr> توانبخشي</vt:lpstr>
      <vt:lpstr>حقوق معلولين </vt:lpstr>
      <vt:lpstr>مساوي سازي فرصتها</vt:lpstr>
      <vt:lpstr>Slide 17</vt:lpstr>
      <vt:lpstr>Slide 18</vt:lpstr>
      <vt:lpstr>Slide 19</vt:lpstr>
      <vt:lpstr>چالش ها برای تمام افراد دارای ناتوانی یکسان است....</vt:lpstr>
      <vt:lpstr>Slide 21</vt:lpstr>
      <vt:lpstr>موانع</vt:lpstr>
      <vt:lpstr>موانع</vt:lpstr>
      <vt:lpstr>موانع</vt:lpstr>
      <vt:lpstr>برچیدن موانع</vt:lpstr>
      <vt:lpstr>مناسب سازي  </vt:lpstr>
      <vt:lpstr>دسترسی برای همه</vt:lpstr>
      <vt:lpstr>قابل دسترس</vt:lpstr>
      <vt:lpstr>دسترسی عمومی</vt:lpstr>
      <vt:lpstr>مفهوم محیط بدون مانع</vt:lpstr>
      <vt:lpstr>مفهوم محیط بدون مانع</vt:lpstr>
      <vt:lpstr>شهر بدون مانع چیست؟</vt:lpstr>
      <vt:lpstr>هدف</vt:lpstr>
      <vt:lpstr>کنوانسیون حقوق معلولان  ماده 9- دسترسي</vt:lpstr>
      <vt:lpstr>ملزومات اجرايي دستور كار دههء افراد معلول در آسيا و اقيانوسيه اسكاپ(كمسيون اقتصادي و اجتماعي آسيا و اقيانوسيه)</vt:lpstr>
      <vt:lpstr>قانون برنامه سوم توسعه</vt:lpstr>
      <vt:lpstr>قانون جامع حقوق معلولان - 1383</vt:lpstr>
      <vt:lpstr>چه کسی به عنوان فرد دارای ناتوانی توصیف میشود؟</vt:lpstr>
      <vt:lpstr>چه کسانی با موانع روبرو می شوند؟</vt:lpstr>
      <vt:lpstr>Slide 40</vt:lpstr>
      <vt:lpstr>موانع چگونه زندگی اجتماعی ما را تحت تاثیر قرار می دهند؟</vt:lpstr>
      <vt:lpstr>ایاب و ذهاب</vt:lpstr>
      <vt:lpstr>ایاب و ذهاب</vt:lpstr>
      <vt:lpstr>ایاب و ذهاب</vt:lpstr>
      <vt:lpstr>BRT System</vt:lpstr>
      <vt:lpstr>اصول برنامه ریزی</vt:lpstr>
      <vt:lpstr>اصول برنامه ریزی</vt:lpstr>
      <vt:lpstr>اصول راهنما: زنجیره حرکت</vt:lpstr>
      <vt:lpstr>ملاحظات طراحی شهری</vt:lpstr>
      <vt:lpstr>ملاحظات طراحی معماری</vt:lpstr>
      <vt:lpstr>معلوليت شهر</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شهر بدون مانع   دسترسي براي همه</vt:lpstr>
      <vt:lpstr>“Alone, one goes  faster. Together,   we go further.” </vt:lpstr>
      <vt:lpstr>Slide 66</vt:lpstr>
      <vt:lpstr>Slide 67</vt:lpstr>
      <vt:lpstr>Slide 68</vt:lpstr>
      <vt:lpstr>Slide 69</vt:lpstr>
      <vt:lpstr>Slide 70</vt:lpstr>
      <vt:lpstr>Slide 71</vt:lpstr>
      <vt:lpstr>Slide 72</vt:lpstr>
      <vt:lpstr>Slide 73</vt:lpstr>
    </vt:vector>
  </TitlesOfParts>
  <Company>MRT Win2Farsi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معلولان در شهر بدون مانع/ سمینار مناسب سازی قروه - کردستان</dc:title>
  <dc:subject>توانبخشی / مناسب سازی</dc:subject>
  <dc:creator>دکتر محمد کمالی- دانشیار دانشکده علوم توانبخشی - دانشگاه علوم پزشکی ایران</dc:creator>
  <cp:keywords>Rehabilitation / Accomodation</cp:keywords>
  <cp:lastModifiedBy>Kamali</cp:lastModifiedBy>
  <cp:revision>109</cp:revision>
  <dcterms:created xsi:type="dcterms:W3CDTF">2007-12-18T17:43:42Z</dcterms:created>
  <dcterms:modified xsi:type="dcterms:W3CDTF">2010-04-28T14:02:47Z</dcterms:modified>
</cp:coreProperties>
</file>